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65" r:id="rId4"/>
    <p:sldId id="274" r:id="rId5"/>
    <p:sldId id="275" r:id="rId6"/>
    <p:sldId id="266" r:id="rId7"/>
    <p:sldId id="276" r:id="rId8"/>
    <p:sldId id="259" r:id="rId9"/>
    <p:sldId id="267" r:id="rId10"/>
    <p:sldId id="277" r:id="rId11"/>
    <p:sldId id="281" r:id="rId12"/>
    <p:sldId id="279" r:id="rId13"/>
    <p:sldId id="280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5" r:id="rId23"/>
    <p:sldId id="296" r:id="rId24"/>
    <p:sldId id="297" r:id="rId25"/>
    <p:sldId id="298" r:id="rId26"/>
    <p:sldId id="299" r:id="rId27"/>
    <p:sldId id="260" r:id="rId28"/>
    <p:sldId id="268" r:id="rId29"/>
    <p:sldId id="261" r:id="rId30"/>
    <p:sldId id="269" r:id="rId31"/>
    <p:sldId id="300" r:id="rId32"/>
    <p:sldId id="301" r:id="rId33"/>
    <p:sldId id="270" r:id="rId34"/>
    <p:sldId id="262" r:id="rId35"/>
    <p:sldId id="271" r:id="rId36"/>
    <p:sldId id="272" r:id="rId37"/>
    <p:sldId id="273" r:id="rId38"/>
    <p:sldId id="263" r:id="rId39"/>
    <p:sldId id="310" r:id="rId40"/>
    <p:sldId id="302" r:id="rId41"/>
    <p:sldId id="321" r:id="rId42"/>
    <p:sldId id="311" r:id="rId43"/>
    <p:sldId id="322" r:id="rId44"/>
    <p:sldId id="312" r:id="rId45"/>
    <p:sldId id="323" r:id="rId46"/>
    <p:sldId id="315" r:id="rId47"/>
    <p:sldId id="313" r:id="rId48"/>
    <p:sldId id="303" r:id="rId49"/>
    <p:sldId id="314" r:id="rId50"/>
    <p:sldId id="324" r:id="rId51"/>
    <p:sldId id="331" r:id="rId52"/>
    <p:sldId id="332" r:id="rId53"/>
    <p:sldId id="333" r:id="rId54"/>
    <p:sldId id="334" r:id="rId55"/>
    <p:sldId id="335" r:id="rId56"/>
    <p:sldId id="304" r:id="rId57"/>
    <p:sldId id="308" r:id="rId58"/>
    <p:sldId id="307" r:id="rId59"/>
    <p:sldId id="336" r:id="rId60"/>
    <p:sldId id="337" r:id="rId61"/>
    <p:sldId id="316" r:id="rId62"/>
    <p:sldId id="317" r:id="rId63"/>
    <p:sldId id="319" r:id="rId64"/>
    <p:sldId id="320" r:id="rId65"/>
    <p:sldId id="264" r:id="rId66"/>
    <p:sldId id="309" r:id="rId67"/>
    <p:sldId id="258" r:id="rId68"/>
    <p:sldId id="292" r:id="rId69"/>
    <p:sldId id="291" r:id="rId70"/>
    <p:sldId id="318" r:id="rId71"/>
    <p:sldId id="293" r:id="rId72"/>
    <p:sldId id="294" r:id="rId7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C52F"/>
    <a:srgbClr val="FFDC00"/>
    <a:srgbClr val="FFE821"/>
    <a:srgbClr val="FFE7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Estilo Médio 1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595"/>
  </p:normalViewPr>
  <p:slideViewPr>
    <p:cSldViewPr>
      <p:cViewPr>
        <p:scale>
          <a:sx n="110" d="100"/>
          <a:sy n="110" d="100"/>
        </p:scale>
        <p:origin x="1432" y="-4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11F0A-5E02-E34A-B384-C106591E2DC4}" type="datetimeFigureOut">
              <a:rPr lang="pt-BR" smtClean="0"/>
              <a:t>28/11/16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50B09-9896-9540-91BF-152C7A050D67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165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338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Caso uma </a:t>
            </a:r>
            <a:r>
              <a:rPr lang="pt-BR" dirty="0" err="1" smtClean="0"/>
              <a:t>solução</a:t>
            </a:r>
            <a:r>
              <a:rPr lang="pt-BR" dirty="0" smtClean="0"/>
              <a:t> contenha mais do que 30 </a:t>
            </a:r>
            <a:r>
              <a:rPr lang="pt-BR" dirty="0" err="1" smtClean="0"/>
              <a:t>variações</a:t>
            </a:r>
            <a:r>
              <a:rPr lang="pt-BR" dirty="0" smtClean="0"/>
              <a:t> de </a:t>
            </a:r>
            <a:r>
              <a:rPr lang="pt-BR" dirty="0" err="1" smtClean="0"/>
              <a:t>partículas</a:t>
            </a:r>
            <a:r>
              <a:rPr lang="pt-BR" dirty="0" smtClean="0"/>
              <a:t>, ela </a:t>
            </a:r>
            <a:r>
              <a:rPr lang="pt-BR" dirty="0" err="1" smtClean="0"/>
              <a:t>so</a:t>
            </a:r>
            <a:r>
              <a:rPr lang="pt-BR" dirty="0" smtClean="0"/>
              <a:t>́ entrará no registro de </a:t>
            </a:r>
            <a:r>
              <a:rPr lang="pt-BR" dirty="0" err="1" smtClean="0"/>
              <a:t>soluções</a:t>
            </a:r>
            <a:r>
              <a:rPr lang="pt-BR" dirty="0" smtClean="0"/>
              <a:t> usadas, desde que todas as </a:t>
            </a:r>
            <a:r>
              <a:rPr lang="pt-BR" dirty="0" err="1" smtClean="0"/>
              <a:t>variações</a:t>
            </a:r>
            <a:r>
              <a:rPr lang="pt-BR" dirty="0" smtClean="0"/>
              <a:t> sejam processadas pelo algoritmo.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17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6492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555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700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435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719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668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507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7456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28/11/16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0495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28/11/16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682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28/11/16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0480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28/11/16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80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28/11/16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6171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28/11/16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433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28/11/16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101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28/11/16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167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28/11/16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5111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28/11/16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1984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28/11/16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07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3B4E5-40BB-4A3E-9223-F4F39D8DD9A3}" type="datetimeFigureOut">
              <a:rPr lang="pt-BR" smtClean="0"/>
              <a:t>28/11/16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029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1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jp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584921"/>
            <a:ext cx="7772400" cy="1470025"/>
          </a:xfrm>
        </p:spPr>
        <p:txBody>
          <a:bodyPr>
            <a:noAutofit/>
          </a:bodyPr>
          <a:lstStyle/>
          <a:p>
            <a:r>
              <a:rPr lang="pt-BR" sz="2800" dirty="0" smtClean="0"/>
              <a:t>ALGORITMO DE ENXAME DE PARTÍCULAS PARA</a:t>
            </a:r>
            <a:br>
              <a:rPr lang="pt-BR" sz="2800" dirty="0" smtClean="0"/>
            </a:br>
            <a:r>
              <a:rPr lang="pt-BR" sz="2800" dirty="0" smtClean="0"/>
              <a:t>RESOLUÇÃO DO PROBLEMA DA PROGRAMAÇÃO</a:t>
            </a:r>
            <a:br>
              <a:rPr lang="pt-BR" sz="2800" dirty="0" smtClean="0"/>
            </a:br>
            <a:r>
              <a:rPr lang="pt-BR" sz="2800" dirty="0" smtClean="0"/>
              <a:t>DA PRODUÇÃO JOB-SHOP FLEXÍVEL</a:t>
            </a:r>
            <a:endParaRPr lang="pt-BR" sz="28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340696"/>
            <a:ext cx="6400800" cy="1752600"/>
          </a:xfrm>
        </p:spPr>
        <p:txBody>
          <a:bodyPr>
            <a:normAutofit/>
          </a:bodyPr>
          <a:lstStyle/>
          <a:p>
            <a:r>
              <a:rPr lang="pt-BR" sz="2000" dirty="0" smtClean="0"/>
              <a:t>CCO-727 – Otimização Inteligente de Sistemas Produtivos</a:t>
            </a:r>
          </a:p>
          <a:p>
            <a:endParaRPr lang="pt-BR" sz="2400" dirty="0" smtClean="0"/>
          </a:p>
          <a:p>
            <a:r>
              <a:rPr lang="pt-BR" sz="2400" dirty="0" smtClean="0"/>
              <a:t>Diego Luiz </a:t>
            </a:r>
            <a:r>
              <a:rPr lang="pt-BR" sz="2400" dirty="0" err="1" smtClean="0"/>
              <a:t>Cavalca</a:t>
            </a:r>
            <a:endParaRPr lang="pt-BR" sz="2400" dirty="0"/>
          </a:p>
        </p:txBody>
      </p:sp>
      <p:grpSp>
        <p:nvGrpSpPr>
          <p:cNvPr id="7" name="Grupo 6"/>
          <p:cNvGrpSpPr/>
          <p:nvPr/>
        </p:nvGrpSpPr>
        <p:grpSpPr>
          <a:xfrm>
            <a:off x="2238364" y="476672"/>
            <a:ext cx="4667271" cy="1706189"/>
            <a:chOff x="2051720" y="404664"/>
            <a:chExt cx="4667271" cy="1706189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6016" y="548679"/>
              <a:ext cx="2002975" cy="1368154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20" y="404664"/>
              <a:ext cx="2339752" cy="1706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889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dirty="0" smtClean="0"/>
              <a:t>Característica: </a:t>
            </a:r>
            <a:r>
              <a:rPr lang="pt-BR" dirty="0"/>
              <a:t>pelo menos </a:t>
            </a:r>
            <a:r>
              <a:rPr lang="pt-BR" u="sng" dirty="0"/>
              <a:t>uma </a:t>
            </a:r>
            <a:r>
              <a:rPr lang="pt-BR" u="sng" dirty="0" err="1"/>
              <a:t>operação</a:t>
            </a:r>
            <a:r>
              <a:rPr lang="pt-BR" u="sng" dirty="0"/>
              <a:t> </a:t>
            </a:r>
            <a:r>
              <a:rPr lang="pt-BR" dirty="0"/>
              <a:t>de </a:t>
            </a:r>
            <a:r>
              <a:rPr lang="pt-BR" dirty="0" smtClean="0"/>
              <a:t>do problema </a:t>
            </a:r>
            <a:r>
              <a:rPr lang="pt-BR" dirty="0"/>
              <a:t>ser processada por </a:t>
            </a:r>
            <a:r>
              <a:rPr lang="pt-BR" u="sng" dirty="0"/>
              <a:t>dois ou mais </a:t>
            </a:r>
            <a:r>
              <a:rPr lang="pt-BR" u="sng" dirty="0" smtClean="0"/>
              <a:t>recursos</a:t>
            </a:r>
            <a:r>
              <a:rPr lang="pt-BR" dirty="0" smtClean="0"/>
              <a:t> (flexível);</a:t>
            </a:r>
          </a:p>
          <a:p>
            <a:endParaRPr lang="pt-BR" dirty="0" smtClean="0">
              <a:solidFill>
                <a:srgbClr val="FF0000"/>
              </a:solidFill>
            </a:endParaRPr>
          </a:p>
          <a:p>
            <a:r>
              <a:rPr lang="pt-BR" dirty="0" smtClean="0"/>
              <a:t>Neste caso, </a:t>
            </a:r>
            <a:r>
              <a:rPr lang="pt-BR" u="sng" dirty="0" smtClean="0"/>
              <a:t>dada uma Operação </a:t>
            </a:r>
            <a:r>
              <a:rPr lang="pt-BR" b="1" dirty="0" err="1" smtClean="0"/>
              <a:t>O</a:t>
            </a:r>
            <a:r>
              <a:rPr lang="pt-BR" b="1" baseline="-25000" dirty="0" err="1" smtClean="0"/>
              <a:t>ij</a:t>
            </a:r>
            <a:r>
              <a:rPr lang="pt-BR" dirty="0" smtClean="0"/>
              <a:t>, os </a:t>
            </a:r>
            <a:r>
              <a:rPr lang="pt-BR" dirty="0"/>
              <a:t>recursos </a:t>
            </a:r>
            <a:r>
              <a:rPr lang="pt-BR" dirty="0" smtClean="0"/>
              <a:t>possuem </a:t>
            </a:r>
            <a:r>
              <a:rPr lang="pt-BR" dirty="0"/>
              <a:t>as mesmas </a:t>
            </a:r>
            <a:r>
              <a:rPr lang="pt-BR" dirty="0" err="1"/>
              <a:t>aptidões</a:t>
            </a:r>
            <a:r>
              <a:rPr lang="pt-BR" dirty="0"/>
              <a:t>, </a:t>
            </a:r>
            <a:r>
              <a:rPr lang="pt-BR" dirty="0" smtClean="0"/>
              <a:t>sendo </a:t>
            </a:r>
            <a:r>
              <a:rPr lang="pt-BR" b="1" dirty="0" smtClean="0"/>
              <a:t>factíveis</a:t>
            </a:r>
            <a:r>
              <a:rPr lang="pt-BR" dirty="0" smtClean="0"/>
              <a:t> para esta tarefa, </a:t>
            </a:r>
            <a:r>
              <a:rPr lang="pt-BR" dirty="0" err="1" smtClean="0"/>
              <a:t>porém</a:t>
            </a:r>
            <a:r>
              <a:rPr lang="pt-BR" dirty="0" smtClean="0"/>
              <a:t> </a:t>
            </a:r>
            <a:r>
              <a:rPr lang="pt-BR" u="sng" dirty="0"/>
              <a:t>podem variar seus tempos</a:t>
            </a:r>
            <a:r>
              <a:rPr lang="pt-BR" dirty="0"/>
              <a:t> de processamento ou </a:t>
            </a:r>
            <a:r>
              <a:rPr lang="pt-BR" dirty="0" err="1"/>
              <a:t>não</a:t>
            </a:r>
            <a:r>
              <a:rPr lang="pt-BR" dirty="0"/>
              <a:t>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009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dirty="0" smtClean="0"/>
              <a:t>Exemplo FJSP-3x3: </a:t>
            </a:r>
            <a:r>
              <a:rPr lang="pt-BR" dirty="0" smtClean="0"/>
              <a:t>deve-se construir um produto, levando em conta as seguintes variáveis:</a:t>
            </a:r>
          </a:p>
          <a:p>
            <a:pPr lvl="1"/>
            <a:r>
              <a:rPr lang="pt-BR" u="sng" dirty="0" smtClean="0"/>
              <a:t>3 Jobs</a:t>
            </a:r>
            <a:r>
              <a:rPr lang="pt-BR" dirty="0" smtClean="0"/>
              <a:t> devem ser executados;</a:t>
            </a:r>
          </a:p>
          <a:p>
            <a:pPr lvl="1"/>
            <a:r>
              <a:rPr lang="pt-BR" b="1" dirty="0" smtClean="0"/>
              <a:t>Cada </a:t>
            </a:r>
            <a:r>
              <a:rPr lang="pt-BR" b="1" dirty="0" err="1" smtClean="0"/>
              <a:t>Job</a:t>
            </a:r>
            <a:r>
              <a:rPr lang="pt-BR" b="1" dirty="0" smtClean="0"/>
              <a:t> </a:t>
            </a:r>
            <a:r>
              <a:rPr lang="pt-BR" b="1" dirty="0" err="1" smtClean="0"/>
              <a:t>I</a:t>
            </a:r>
            <a:r>
              <a:rPr lang="pt-BR" dirty="0" smtClean="0"/>
              <a:t> é composto de 3 operações;</a:t>
            </a:r>
          </a:p>
          <a:p>
            <a:pPr lvl="1"/>
            <a:r>
              <a:rPr lang="pt-BR" u="sng" dirty="0" smtClean="0"/>
              <a:t>3 recursos</a:t>
            </a:r>
            <a:r>
              <a:rPr lang="pt-BR" dirty="0" smtClean="0"/>
              <a:t> produtivos (máquinas) estão disponíveis para processar as operações.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214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grpSp>
        <p:nvGrpSpPr>
          <p:cNvPr id="11" name="Grupo 10"/>
          <p:cNvGrpSpPr/>
          <p:nvPr/>
        </p:nvGrpSpPr>
        <p:grpSpPr>
          <a:xfrm>
            <a:off x="1272876" y="2363830"/>
            <a:ext cx="6598247" cy="3426880"/>
            <a:chOff x="1272876" y="2363830"/>
            <a:chExt cx="6598247" cy="3426880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2876" y="2363830"/>
              <a:ext cx="6598247" cy="3046078"/>
            </a:xfrm>
            <a:prstGeom prst="rect">
              <a:avLst/>
            </a:prstGeom>
          </p:spPr>
        </p:pic>
        <p:sp>
          <p:nvSpPr>
            <p:cNvPr id="5" name="CaixaDeTexto 4"/>
            <p:cNvSpPr txBox="1"/>
            <p:nvPr/>
          </p:nvSpPr>
          <p:spPr>
            <a:xfrm>
              <a:off x="2994006" y="5452156"/>
              <a:ext cx="31559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b="1" dirty="0" smtClean="0"/>
                <a:t>Tabela 1: FJSP-3x3 (ARANHA, 2016)</a:t>
              </a:r>
              <a:endParaRPr lang="pt-BR" sz="1600" b="1" dirty="0"/>
            </a:p>
          </p:txBody>
        </p:sp>
      </p:grpSp>
      <p:sp>
        <p:nvSpPr>
          <p:cNvPr id="12" name="Retângulo 11"/>
          <p:cNvSpPr/>
          <p:nvPr/>
        </p:nvSpPr>
        <p:spPr>
          <a:xfrm>
            <a:off x="2961732" y="2780928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2961732" y="3374650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2934577" y="3968372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2994006" y="4840014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FF0000"/>
                </a:solidFill>
              </a:rPr>
              <a:t>Job</a:t>
            </a:r>
            <a:r>
              <a:rPr lang="pt-BR" sz="1600" b="1" u="sng" dirty="0" smtClean="0">
                <a:solidFill>
                  <a:srgbClr val="FF0000"/>
                </a:solidFill>
              </a:rPr>
              <a:t> 1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1844824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1916832"/>
            <a:ext cx="742229" cy="43204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1825390"/>
            <a:ext cx="404502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Multiplicar 14"/>
          <p:cNvSpPr/>
          <p:nvPr/>
        </p:nvSpPr>
        <p:spPr>
          <a:xfrm>
            <a:off x="5652120" y="1650521"/>
            <a:ext cx="216024" cy="189737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51141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M1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3114441" y="5696422"/>
            <a:ext cx="270257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7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FF0000"/>
                </a:solidFill>
              </a:rPr>
              <a:t>Job</a:t>
            </a:r>
            <a:r>
              <a:rPr lang="pt-BR" sz="1600" b="1" u="sng" dirty="0" smtClean="0">
                <a:solidFill>
                  <a:srgbClr val="FF0000"/>
                </a:solidFill>
              </a:rPr>
              <a:t> 1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2060848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1916832"/>
            <a:ext cx="742229" cy="43204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2041414"/>
            <a:ext cx="404502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Multiplicar 14"/>
          <p:cNvSpPr/>
          <p:nvPr/>
        </p:nvSpPr>
        <p:spPr>
          <a:xfrm>
            <a:off x="5652120" y="1650521"/>
            <a:ext cx="216024" cy="189737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62986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M1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M3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5148123" y="5696422"/>
            <a:ext cx="270257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6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FF0000"/>
                </a:solidFill>
              </a:rPr>
              <a:t>Job</a:t>
            </a:r>
            <a:r>
              <a:rPr lang="pt-BR" sz="1600" b="1" u="sng" dirty="0" smtClean="0">
                <a:solidFill>
                  <a:srgbClr val="FF0000"/>
                </a:solidFill>
              </a:rPr>
              <a:t> 1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2276872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1916832"/>
            <a:ext cx="742229" cy="43204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2257438"/>
            <a:ext cx="404502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199179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M1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M3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M3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7199462" y="5696422"/>
            <a:ext cx="270257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02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92D050"/>
                </a:solidFill>
              </a:rPr>
              <a:t>Job</a:t>
            </a:r>
            <a:r>
              <a:rPr lang="pt-BR" sz="1600" b="1" u="sng" dirty="0" smtClean="0">
                <a:solidFill>
                  <a:srgbClr val="92D050"/>
                </a:solidFill>
              </a:rPr>
              <a:t> 1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2492896"/>
            <a:ext cx="2232248" cy="2160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2564904"/>
            <a:ext cx="742229" cy="43204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2473462"/>
            <a:ext cx="404502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796570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3114441" y="5696422"/>
            <a:ext cx="270257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888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92D050"/>
                </a:solidFill>
              </a:rPr>
              <a:t>Job</a:t>
            </a:r>
            <a:r>
              <a:rPr lang="pt-BR" sz="1600" b="1" u="sng" dirty="0" smtClean="0">
                <a:solidFill>
                  <a:srgbClr val="92D050"/>
                </a:solidFill>
              </a:rPr>
              <a:t> 2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2512330"/>
            <a:ext cx="2232248" cy="2160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2564904"/>
            <a:ext cx="742229" cy="43204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2492896"/>
            <a:ext cx="404502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477022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3114441" y="5696422"/>
            <a:ext cx="270257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413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92D050"/>
                </a:solidFill>
              </a:rPr>
              <a:t>Job</a:t>
            </a:r>
            <a:r>
              <a:rPr lang="pt-BR" sz="1600" b="1" u="sng" dirty="0" smtClean="0">
                <a:solidFill>
                  <a:srgbClr val="92D050"/>
                </a:solidFill>
              </a:rPr>
              <a:t> 2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31279" y="2670187"/>
            <a:ext cx="2232248" cy="2160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2564904"/>
            <a:ext cx="742229" cy="43204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35135" y="2650753"/>
            <a:ext cx="404502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290692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M1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5183238" y="5696422"/>
            <a:ext cx="270257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332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92D050"/>
                </a:solidFill>
              </a:rPr>
              <a:t>Job</a:t>
            </a:r>
            <a:r>
              <a:rPr lang="pt-BR" sz="1600" b="1" u="sng" dirty="0" smtClean="0">
                <a:solidFill>
                  <a:srgbClr val="92D050"/>
                </a:solidFill>
              </a:rPr>
              <a:t> 2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31279" y="2872370"/>
            <a:ext cx="2232248" cy="2160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2564904"/>
            <a:ext cx="742229" cy="43204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35135" y="2852936"/>
            <a:ext cx="404502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620303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M1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7199462" y="5696422"/>
            <a:ext cx="270257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02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/>
              <a:t>Definição do FJSP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616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11560" y="1772816"/>
            <a:ext cx="382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... E assim para o </a:t>
            </a:r>
            <a:r>
              <a:rPr lang="pt-B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</a:t>
            </a:r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3</a:t>
            </a:r>
            <a:r>
              <a:rPr lang="pt-BR" dirty="0" smtClean="0"/>
              <a:t>, resultando em:</a:t>
            </a:r>
            <a:endParaRPr lang="pt-BR" dirty="0"/>
          </a:p>
        </p:txBody>
      </p:sp>
      <p:graphicFrame>
        <p:nvGraphicFramePr>
          <p:cNvPr id="15" name="Tabe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313349"/>
              </p:ext>
            </p:extLst>
          </p:nvPr>
        </p:nvGraphicFramePr>
        <p:xfrm>
          <a:off x="3191954" y="2878212"/>
          <a:ext cx="2808312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64096"/>
                <a:gridCol w="1008112"/>
                <a:gridCol w="936104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2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CaixaDeTexto 16"/>
          <p:cNvSpPr txBox="1"/>
          <p:nvPr/>
        </p:nvSpPr>
        <p:spPr>
          <a:xfrm>
            <a:off x="4243289" y="256490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829910"/>
              </p:ext>
            </p:extLst>
          </p:nvPr>
        </p:nvGraphicFramePr>
        <p:xfrm>
          <a:off x="6012160" y="2878212"/>
          <a:ext cx="280831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/>
                <a:gridCol w="1008112"/>
                <a:gridCol w="936104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3,1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3,2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3,3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7063495" y="256490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243742"/>
              </p:ext>
            </p:extLst>
          </p:nvPr>
        </p:nvGraphicFramePr>
        <p:xfrm>
          <a:off x="347638" y="2878212"/>
          <a:ext cx="2808312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64096"/>
                <a:gridCol w="1008112"/>
                <a:gridCol w="936104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1398973" y="256490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C00000"/>
                </a:solidFill>
              </a:rPr>
              <a:t>JOB 1</a:t>
            </a:r>
            <a:endParaRPr lang="pt-BR"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447659"/>
              </p:ext>
            </p:extLst>
          </p:nvPr>
        </p:nvGraphicFramePr>
        <p:xfrm>
          <a:off x="1548111" y="4971824"/>
          <a:ext cx="6095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Chave Direita 9"/>
          <p:cNvSpPr/>
          <p:nvPr/>
        </p:nvSpPr>
        <p:spPr>
          <a:xfrm rot="5400000">
            <a:off x="4355976" y="1434480"/>
            <a:ext cx="360040" cy="568863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3206405" y="5373216"/>
            <a:ext cx="27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 smtClean="0"/>
              <a:t>Roteamento das operações</a:t>
            </a:r>
            <a:endParaRPr lang="pt-BR" b="1" u="sng" dirty="0"/>
          </a:p>
        </p:txBody>
      </p:sp>
    </p:spTree>
    <p:extLst>
      <p:ext uri="{BB962C8B-B14F-4D97-AF65-F5344CB8AC3E}">
        <p14:creationId xmlns:p14="http://schemas.microsoft.com/office/powerpoint/2010/main" val="124834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4293096"/>
            <a:ext cx="8229600" cy="2304256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Este </a:t>
            </a:r>
            <a:r>
              <a:rPr lang="pt-BR" b="1" dirty="0" smtClean="0"/>
              <a:t>roteamento</a:t>
            </a:r>
            <a:r>
              <a:rPr lang="pt-BR" dirty="0" smtClean="0"/>
              <a:t> determina </a:t>
            </a:r>
            <a:r>
              <a:rPr lang="pt-BR" dirty="0"/>
              <a:t>os caminhos que as </a:t>
            </a:r>
            <a:r>
              <a:rPr lang="pt-BR" dirty="0" err="1"/>
              <a:t>operações</a:t>
            </a:r>
            <a:r>
              <a:rPr lang="pt-BR" dirty="0"/>
              <a:t> </a:t>
            </a:r>
            <a:r>
              <a:rPr lang="pt-BR" dirty="0" err="1"/>
              <a:t>percorrerão</a:t>
            </a:r>
            <a:r>
              <a:rPr lang="pt-BR" dirty="0"/>
              <a:t> </a:t>
            </a:r>
            <a:r>
              <a:rPr lang="pt-BR" dirty="0" err="1"/>
              <a:t>através</a:t>
            </a:r>
            <a:r>
              <a:rPr lang="pt-BR" dirty="0"/>
              <a:t> dos </a:t>
            </a:r>
            <a:r>
              <a:rPr lang="pt-BR" dirty="0" smtClean="0"/>
              <a:t>recursos:</a:t>
            </a:r>
          </a:p>
          <a:p>
            <a:pPr lvl="1"/>
            <a:r>
              <a:rPr lang="pt-BR" u="sng" dirty="0" smtClean="0"/>
              <a:t>Índices das colunas</a:t>
            </a:r>
            <a:r>
              <a:rPr lang="pt-BR" dirty="0" smtClean="0"/>
              <a:t> representam </a:t>
            </a:r>
            <a:r>
              <a:rPr lang="pt-BR" b="1" dirty="0" smtClean="0"/>
              <a:t>cada operação </a:t>
            </a:r>
            <a:r>
              <a:rPr lang="pt-BR" i="1" dirty="0" err="1" smtClean="0"/>
              <a:t>O</a:t>
            </a:r>
            <a:r>
              <a:rPr lang="pt-BR" baseline="-25000" dirty="0" err="1" smtClean="0"/>
              <a:t>i,j</a:t>
            </a:r>
            <a:r>
              <a:rPr lang="pt-BR" dirty="0" smtClean="0"/>
              <a:t>;</a:t>
            </a:r>
          </a:p>
          <a:p>
            <a:pPr lvl="1"/>
            <a:r>
              <a:rPr lang="pt-BR" u="sng" dirty="0" smtClean="0"/>
              <a:t>Valores</a:t>
            </a:r>
            <a:r>
              <a:rPr lang="pt-BR" dirty="0" smtClean="0"/>
              <a:t> representam </a:t>
            </a:r>
            <a:r>
              <a:rPr lang="pt-BR" b="1" dirty="0" smtClean="0"/>
              <a:t>o recurso </a:t>
            </a:r>
            <a:r>
              <a:rPr lang="pt-BR" dirty="0" smtClean="0"/>
              <a:t>que irá processar a operação </a:t>
            </a:r>
            <a:r>
              <a:rPr lang="pt-BR" i="1" dirty="0" err="1" smtClean="0"/>
              <a:t>O</a:t>
            </a:r>
            <a:r>
              <a:rPr lang="pt-BR" baseline="-25000" dirty="0" err="1" smtClean="0"/>
              <a:t>ij</a:t>
            </a:r>
            <a:r>
              <a:rPr lang="pt-BR" dirty="0" smtClean="0"/>
              <a:t>.</a:t>
            </a:r>
          </a:p>
          <a:p>
            <a:pPr lvl="1"/>
            <a:endParaRPr lang="pt-BR" baseline="-250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856752"/>
              </p:ext>
            </p:extLst>
          </p:nvPr>
        </p:nvGraphicFramePr>
        <p:xfrm>
          <a:off x="1468686" y="3306348"/>
          <a:ext cx="6095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126980" y="3707740"/>
            <a:ext cx="27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 smtClean="0"/>
              <a:t>Roteamento das operações</a:t>
            </a:r>
            <a:endParaRPr lang="pt-BR" b="1" u="sng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374154"/>
              </p:ext>
            </p:extLst>
          </p:nvPr>
        </p:nvGraphicFramePr>
        <p:xfrm>
          <a:off x="3624002" y="2032571"/>
          <a:ext cx="1812960" cy="4838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 smtClean="0"/>
                        <a:t>2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4139952" y="1777860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011845"/>
              </p:ext>
            </p:extLst>
          </p:nvPr>
        </p:nvGraphicFramePr>
        <p:xfrm>
          <a:off x="5495344" y="2027527"/>
          <a:ext cx="1812960" cy="483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6011294" y="1772816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17023"/>
              </p:ext>
            </p:extLst>
          </p:nvPr>
        </p:nvGraphicFramePr>
        <p:xfrm>
          <a:off x="1763688" y="2032571"/>
          <a:ext cx="1812960" cy="4838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2279638" y="1777860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12" name="Chave Direita 11"/>
          <p:cNvSpPr/>
          <p:nvPr/>
        </p:nvSpPr>
        <p:spPr>
          <a:xfrm rot="5400000">
            <a:off x="4414266" y="916924"/>
            <a:ext cx="232431" cy="367240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244053"/>
              </p:ext>
            </p:extLst>
          </p:nvPr>
        </p:nvGraphicFramePr>
        <p:xfrm>
          <a:off x="1468685" y="3033883"/>
          <a:ext cx="6109794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8866"/>
                <a:gridCol w="643929"/>
                <a:gridCol w="713803"/>
                <a:gridCol w="678866"/>
                <a:gridCol w="678866"/>
                <a:gridCol w="678866"/>
                <a:gridCol w="678866"/>
                <a:gridCol w="678866"/>
                <a:gridCol w="678866"/>
              </a:tblGrid>
              <a:tr h="197955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2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3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4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5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6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7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8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9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351270"/>
              </p:ext>
            </p:extLst>
          </p:nvPr>
        </p:nvGraphicFramePr>
        <p:xfrm>
          <a:off x="395536" y="3035424"/>
          <a:ext cx="1011484" cy="644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1484"/>
              </a:tblGrid>
              <a:tr h="249560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Índice (</a:t>
                      </a:r>
                      <a:r>
                        <a:rPr lang="pt-BR" sz="1200" dirty="0" err="1" smtClean="0"/>
                        <a:t>O</a:t>
                      </a:r>
                      <a:r>
                        <a:rPr lang="pt-BR" sz="1200" baseline="-25000" dirty="0" err="1" smtClean="0"/>
                        <a:t>ij</a:t>
                      </a:r>
                      <a:r>
                        <a:rPr lang="pt-BR" sz="1200" dirty="0" smtClean="0"/>
                        <a:t>)</a:t>
                      </a:r>
                      <a:endParaRPr lang="pt-BR" sz="1200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9774">
                <a:tc>
                  <a:txBody>
                    <a:bodyPr/>
                    <a:lstStyle/>
                    <a:p>
                      <a:pPr algn="r"/>
                      <a:r>
                        <a:rPr lang="pt-BR" sz="1600" dirty="0" smtClean="0"/>
                        <a:t>Valor (M)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54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3643"/>
              </p:ext>
            </p:extLst>
          </p:nvPr>
        </p:nvGraphicFramePr>
        <p:xfrm>
          <a:off x="969327" y="3010540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542"/>
              </p:ext>
            </p:extLst>
          </p:nvPr>
        </p:nvGraphicFramePr>
        <p:xfrm>
          <a:off x="2703453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049195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9212"/>
              </p:ext>
            </p:extLst>
          </p:nvPr>
        </p:nvGraphicFramePr>
        <p:xfrm>
          <a:off x="4215771" y="2027527"/>
          <a:ext cx="1513184" cy="40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4561513" y="1772816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44001"/>
              </p:ext>
            </p:extLst>
          </p:nvPr>
        </p:nvGraphicFramePr>
        <p:xfrm>
          <a:off x="1190419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536161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25" name="Chave Direita 24"/>
          <p:cNvSpPr/>
          <p:nvPr/>
        </p:nvSpPr>
        <p:spPr>
          <a:xfrm rot="5400000">
            <a:off x="3424669" y="1149390"/>
            <a:ext cx="181555" cy="28685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42110"/>
              </p:ext>
            </p:extLst>
          </p:nvPr>
        </p:nvGraphicFramePr>
        <p:xfrm>
          <a:off x="971600" y="2780928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0562"/>
              </p:ext>
            </p:extLst>
          </p:nvPr>
        </p:nvGraphicFramePr>
        <p:xfrm>
          <a:off x="-121135" y="2782469"/>
          <a:ext cx="1024538" cy="53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538"/>
              </a:tblGrid>
              <a:tr h="228961">
                <a:tc>
                  <a:txBody>
                    <a:bodyPr/>
                    <a:lstStyle/>
                    <a:p>
                      <a:pPr algn="r"/>
                      <a:r>
                        <a:rPr lang="pt-BR" sz="1000" dirty="0" smtClean="0"/>
                        <a:t>Operação (</a:t>
                      </a:r>
                      <a:r>
                        <a:rPr lang="pt-BR" sz="1000" dirty="0" err="1" smtClean="0"/>
                        <a:t>O</a:t>
                      </a:r>
                      <a:r>
                        <a:rPr lang="pt-BR" sz="1000" baseline="-25000" dirty="0" err="1" smtClean="0"/>
                        <a:t>ij</a:t>
                      </a:r>
                      <a:r>
                        <a:rPr lang="pt-BR" sz="1000" dirty="0" smtClean="0"/>
                        <a:t>)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  <a:tr h="30863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Máquina (M)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6074071" y="2846799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= 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907704" y="4294920"/>
            <a:ext cx="28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5798"/>
              </p:ext>
            </p:extLst>
          </p:nvPr>
        </p:nvGraphicFramePr>
        <p:xfrm>
          <a:off x="4763358" y="4293412"/>
          <a:ext cx="20319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4852003" y="39270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M1</a:t>
            </a:r>
            <a:endParaRPr lang="pt-BR"/>
          </a:p>
        </p:txBody>
      </p:sp>
      <p:sp>
        <p:nvSpPr>
          <p:cNvPr id="33" name="CaixaDeTexto 32"/>
          <p:cNvSpPr txBox="1"/>
          <p:nvPr/>
        </p:nvSpPr>
        <p:spPr>
          <a:xfrm>
            <a:off x="6191400" y="392408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M3</a:t>
            </a:r>
            <a:endParaRPr lang="pt-BR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5567092" y="392408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M2</a:t>
            </a:r>
            <a:endParaRPr lang="pt-BR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1882907" y="5549720"/>
            <a:ext cx="522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 partir do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r>
              <a:rPr lang="pt-BR" dirty="0" smtClean="0"/>
              <a:t>, podemos extrair a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dirty="0" smtClean="0"/>
              <a:t>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1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3643"/>
              </p:ext>
            </p:extLst>
          </p:nvPr>
        </p:nvGraphicFramePr>
        <p:xfrm>
          <a:off x="969327" y="3010540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542"/>
              </p:ext>
            </p:extLst>
          </p:nvPr>
        </p:nvGraphicFramePr>
        <p:xfrm>
          <a:off x="2703453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049195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9212"/>
              </p:ext>
            </p:extLst>
          </p:nvPr>
        </p:nvGraphicFramePr>
        <p:xfrm>
          <a:off x="4215771" y="2027527"/>
          <a:ext cx="1513184" cy="40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4561513" y="1772816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44001"/>
              </p:ext>
            </p:extLst>
          </p:nvPr>
        </p:nvGraphicFramePr>
        <p:xfrm>
          <a:off x="1190419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536161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25" name="Chave Direita 24"/>
          <p:cNvSpPr/>
          <p:nvPr/>
        </p:nvSpPr>
        <p:spPr>
          <a:xfrm rot="5400000">
            <a:off x="3424669" y="1149390"/>
            <a:ext cx="181555" cy="28685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42110"/>
              </p:ext>
            </p:extLst>
          </p:nvPr>
        </p:nvGraphicFramePr>
        <p:xfrm>
          <a:off x="971600" y="2780928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0562"/>
              </p:ext>
            </p:extLst>
          </p:nvPr>
        </p:nvGraphicFramePr>
        <p:xfrm>
          <a:off x="-121135" y="2782469"/>
          <a:ext cx="1024538" cy="53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538"/>
              </a:tblGrid>
              <a:tr h="228961">
                <a:tc>
                  <a:txBody>
                    <a:bodyPr/>
                    <a:lstStyle/>
                    <a:p>
                      <a:pPr algn="r"/>
                      <a:r>
                        <a:rPr lang="pt-BR" sz="1000" dirty="0" smtClean="0"/>
                        <a:t>Operação (</a:t>
                      </a:r>
                      <a:r>
                        <a:rPr lang="pt-BR" sz="1000" dirty="0" err="1" smtClean="0"/>
                        <a:t>O</a:t>
                      </a:r>
                      <a:r>
                        <a:rPr lang="pt-BR" sz="1000" baseline="-25000" dirty="0" err="1" smtClean="0"/>
                        <a:t>ij</a:t>
                      </a:r>
                      <a:r>
                        <a:rPr lang="pt-BR" sz="1000" dirty="0" smtClean="0"/>
                        <a:t>)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  <a:tr h="30863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Máquina (M)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6074071" y="2846799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= 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93541" y="5590748"/>
            <a:ext cx="28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071839"/>
              </p:ext>
            </p:extLst>
          </p:nvPr>
        </p:nvGraphicFramePr>
        <p:xfrm>
          <a:off x="3049195" y="5589240"/>
          <a:ext cx="302194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70"/>
                <a:gridCol w="1070886"/>
                <a:gridCol w="5430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3448627" y="599101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M1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5558487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M3</a:t>
            </a:r>
            <a:endParaRPr lang="pt-BR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4722935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M2</a:t>
            </a:r>
            <a:endParaRPr lang="pt-BR" dirty="0"/>
          </a:p>
        </p:txBody>
      </p:sp>
      <p:cxnSp>
        <p:nvCxnSpPr>
          <p:cNvPr id="5" name="Conector de Seta Reta 4"/>
          <p:cNvCxnSpPr/>
          <p:nvPr/>
        </p:nvCxnSpPr>
        <p:spPr>
          <a:xfrm flipH="1" flipV="1">
            <a:off x="1259632" y="3320062"/>
            <a:ext cx="2088232" cy="237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 flipH="1" flipV="1">
            <a:off x="1835696" y="3350998"/>
            <a:ext cx="1742850" cy="2342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>
            <a:endCxn id="18" idx="2"/>
          </p:cNvCxnSpPr>
          <p:nvPr/>
        </p:nvCxnSpPr>
        <p:spPr>
          <a:xfrm flipH="1" flipV="1">
            <a:off x="3513334" y="3320061"/>
            <a:ext cx="338586" cy="237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V="1">
            <a:off x="4115286" y="3333433"/>
            <a:ext cx="1100245" cy="2359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077411" y="2699499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/>
          <p:cNvSpPr/>
          <p:nvPr/>
        </p:nvSpPr>
        <p:spPr>
          <a:xfrm>
            <a:off x="1615861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/>
          <p:cNvSpPr/>
          <p:nvPr/>
        </p:nvSpPr>
        <p:spPr>
          <a:xfrm>
            <a:off x="3333612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Oval 38"/>
          <p:cNvSpPr/>
          <p:nvPr/>
        </p:nvSpPr>
        <p:spPr>
          <a:xfrm>
            <a:off x="5033310" y="2693950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76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3643"/>
              </p:ext>
            </p:extLst>
          </p:nvPr>
        </p:nvGraphicFramePr>
        <p:xfrm>
          <a:off x="969327" y="3010540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542"/>
              </p:ext>
            </p:extLst>
          </p:nvPr>
        </p:nvGraphicFramePr>
        <p:xfrm>
          <a:off x="2703453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049195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9212"/>
              </p:ext>
            </p:extLst>
          </p:nvPr>
        </p:nvGraphicFramePr>
        <p:xfrm>
          <a:off x="4215771" y="2027527"/>
          <a:ext cx="1513184" cy="40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4561513" y="1772816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44001"/>
              </p:ext>
            </p:extLst>
          </p:nvPr>
        </p:nvGraphicFramePr>
        <p:xfrm>
          <a:off x="1190419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536161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25" name="Chave Direita 24"/>
          <p:cNvSpPr/>
          <p:nvPr/>
        </p:nvSpPr>
        <p:spPr>
          <a:xfrm rot="5400000">
            <a:off x="3424669" y="1149390"/>
            <a:ext cx="181555" cy="28685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42110"/>
              </p:ext>
            </p:extLst>
          </p:nvPr>
        </p:nvGraphicFramePr>
        <p:xfrm>
          <a:off x="971600" y="2780928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0562"/>
              </p:ext>
            </p:extLst>
          </p:nvPr>
        </p:nvGraphicFramePr>
        <p:xfrm>
          <a:off x="-121135" y="2782469"/>
          <a:ext cx="1024538" cy="53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538"/>
              </a:tblGrid>
              <a:tr h="228961">
                <a:tc>
                  <a:txBody>
                    <a:bodyPr/>
                    <a:lstStyle/>
                    <a:p>
                      <a:pPr algn="r"/>
                      <a:r>
                        <a:rPr lang="pt-BR" sz="1000" dirty="0" smtClean="0"/>
                        <a:t>Operação (</a:t>
                      </a:r>
                      <a:r>
                        <a:rPr lang="pt-BR" sz="1000" dirty="0" err="1" smtClean="0"/>
                        <a:t>O</a:t>
                      </a:r>
                      <a:r>
                        <a:rPr lang="pt-BR" sz="1000" baseline="-25000" dirty="0" err="1" smtClean="0"/>
                        <a:t>ij</a:t>
                      </a:r>
                      <a:r>
                        <a:rPr lang="pt-BR" sz="1000" dirty="0" smtClean="0"/>
                        <a:t>)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  <a:tr h="30863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Máquina (M)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6074071" y="2846799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= 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93541" y="5590748"/>
            <a:ext cx="28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29050"/>
              </p:ext>
            </p:extLst>
          </p:nvPr>
        </p:nvGraphicFramePr>
        <p:xfrm>
          <a:off x="3049195" y="5589240"/>
          <a:ext cx="302194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70"/>
                <a:gridCol w="1070886"/>
                <a:gridCol w="5430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3448627" y="599101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M1</a:t>
            </a:r>
            <a:endParaRPr lang="pt-BR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5558487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M3</a:t>
            </a:r>
            <a:endParaRPr lang="pt-BR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4722935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M2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8" name="Conector de Seta Reta 27"/>
          <p:cNvCxnSpPr/>
          <p:nvPr/>
        </p:nvCxnSpPr>
        <p:spPr>
          <a:xfrm flipH="1" flipV="1">
            <a:off x="2949619" y="3333432"/>
            <a:ext cx="1773317" cy="235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 flipH="1" flipV="1">
            <a:off x="4112404" y="3320061"/>
            <a:ext cx="872445" cy="237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V="1">
            <a:off x="5215531" y="3320062"/>
            <a:ext cx="513424" cy="237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767398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/>
          <p:cNvSpPr/>
          <p:nvPr/>
        </p:nvSpPr>
        <p:spPr>
          <a:xfrm>
            <a:off x="3919526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Oval 38"/>
          <p:cNvSpPr/>
          <p:nvPr/>
        </p:nvSpPr>
        <p:spPr>
          <a:xfrm>
            <a:off x="5580112" y="2693950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38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3643"/>
              </p:ext>
            </p:extLst>
          </p:nvPr>
        </p:nvGraphicFramePr>
        <p:xfrm>
          <a:off x="969327" y="3010540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542"/>
              </p:ext>
            </p:extLst>
          </p:nvPr>
        </p:nvGraphicFramePr>
        <p:xfrm>
          <a:off x="2703453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049195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9212"/>
              </p:ext>
            </p:extLst>
          </p:nvPr>
        </p:nvGraphicFramePr>
        <p:xfrm>
          <a:off x="4215771" y="2027527"/>
          <a:ext cx="1513184" cy="40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4561513" y="1772816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44001"/>
              </p:ext>
            </p:extLst>
          </p:nvPr>
        </p:nvGraphicFramePr>
        <p:xfrm>
          <a:off x="1190419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536161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25" name="Chave Direita 24"/>
          <p:cNvSpPr/>
          <p:nvPr/>
        </p:nvSpPr>
        <p:spPr>
          <a:xfrm rot="5400000">
            <a:off x="3424669" y="1149390"/>
            <a:ext cx="181555" cy="28685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42110"/>
              </p:ext>
            </p:extLst>
          </p:nvPr>
        </p:nvGraphicFramePr>
        <p:xfrm>
          <a:off x="971600" y="2780928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0562"/>
              </p:ext>
            </p:extLst>
          </p:nvPr>
        </p:nvGraphicFramePr>
        <p:xfrm>
          <a:off x="-121135" y="2782469"/>
          <a:ext cx="1024538" cy="53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538"/>
              </a:tblGrid>
              <a:tr h="228961">
                <a:tc>
                  <a:txBody>
                    <a:bodyPr/>
                    <a:lstStyle/>
                    <a:p>
                      <a:pPr algn="r"/>
                      <a:r>
                        <a:rPr lang="pt-BR" sz="1000" dirty="0" smtClean="0"/>
                        <a:t>Operação (</a:t>
                      </a:r>
                      <a:r>
                        <a:rPr lang="pt-BR" sz="1000" dirty="0" err="1" smtClean="0"/>
                        <a:t>O</a:t>
                      </a:r>
                      <a:r>
                        <a:rPr lang="pt-BR" sz="1000" baseline="-25000" dirty="0" err="1" smtClean="0"/>
                        <a:t>ij</a:t>
                      </a:r>
                      <a:r>
                        <a:rPr lang="pt-BR" sz="1000" dirty="0" smtClean="0"/>
                        <a:t>)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  <a:tr h="30863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Máquina (M)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6074071" y="2846799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= 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93541" y="5590748"/>
            <a:ext cx="28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088869"/>
              </p:ext>
            </p:extLst>
          </p:nvPr>
        </p:nvGraphicFramePr>
        <p:xfrm>
          <a:off x="3049194" y="557844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3448627" y="599101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M1</a:t>
            </a:r>
            <a:endParaRPr lang="pt-BR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5558487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M3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4722935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M2</a:t>
            </a:r>
            <a:endParaRPr lang="pt-BR" dirty="0"/>
          </a:p>
        </p:txBody>
      </p:sp>
      <p:cxnSp>
        <p:nvCxnSpPr>
          <p:cNvPr id="28" name="Conector de Seta Reta 27"/>
          <p:cNvCxnSpPr/>
          <p:nvPr/>
        </p:nvCxnSpPr>
        <p:spPr>
          <a:xfrm flipH="1" flipV="1">
            <a:off x="2411761" y="3320062"/>
            <a:ext cx="3384375" cy="237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 flipH="1" flipV="1">
            <a:off x="4644009" y="3320062"/>
            <a:ext cx="1413333" cy="237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195736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/>
          <p:cNvSpPr/>
          <p:nvPr/>
        </p:nvSpPr>
        <p:spPr>
          <a:xfrm>
            <a:off x="4461787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11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72174"/>
              </p:ext>
            </p:extLst>
          </p:nvPr>
        </p:nvGraphicFramePr>
        <p:xfrm>
          <a:off x="426806" y="3037499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317634"/>
              </p:ext>
            </p:extLst>
          </p:nvPr>
        </p:nvGraphicFramePr>
        <p:xfrm>
          <a:off x="429079" y="2807887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1216205" y="2365900"/>
            <a:ext cx="2964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702516" y="4045045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284319"/>
              </p:ext>
            </p:extLst>
          </p:nvPr>
        </p:nvGraphicFramePr>
        <p:xfrm>
          <a:off x="420688" y="4427239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852736" y="475165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M1</a:t>
            </a:r>
            <a:endParaRPr lang="pt-BR" b="1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3063527" y="4749668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2115476" y="475165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3779913" y="4427239"/>
            <a:ext cx="5171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= Dado o </a:t>
            </a:r>
            <a:r>
              <a:rPr lang="pt-BR" sz="1600" b="1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r>
              <a:rPr lang="pt-BR" sz="1600" dirty="0" smtClean="0"/>
              <a:t>, é a </a:t>
            </a:r>
            <a:r>
              <a:rPr lang="pt-BR" sz="1600" u="sng" dirty="0" smtClean="0"/>
              <a:t>MELHOR</a:t>
            </a:r>
            <a:r>
              <a:rPr lang="pt-BR" sz="1600" dirty="0" smtClean="0"/>
              <a:t> </a:t>
            </a:r>
            <a:r>
              <a:rPr lang="pt-BR" sz="1600" smtClean="0"/>
              <a:t>ordem de </a:t>
            </a:r>
            <a:r>
              <a:rPr lang="pt-BR" sz="1600" b="1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sz="1600" dirty="0" smtClean="0"/>
              <a:t>?</a:t>
            </a:r>
            <a:endParaRPr lang="pt-BR" sz="1600" dirty="0"/>
          </a:p>
        </p:txBody>
      </p:sp>
      <p:sp>
        <p:nvSpPr>
          <p:cNvPr id="39" name="CaixaDeTexto 38"/>
          <p:cNvSpPr txBox="1"/>
          <p:nvPr/>
        </p:nvSpPr>
        <p:spPr>
          <a:xfrm>
            <a:off x="5652120" y="2916007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 É o </a:t>
            </a:r>
            <a:r>
              <a:rPr lang="pt-BR" u="sng" smtClean="0"/>
              <a:t>MELHOR</a:t>
            </a:r>
            <a:r>
              <a:rPr lang="pt-BR" smtClean="0"/>
              <a:t> </a:t>
            </a:r>
            <a:r>
              <a:rPr lang="pt-BR" b="1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r>
              <a:rPr lang="pt-BR" smtClean="0"/>
              <a:t>?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156178" y="5863372"/>
            <a:ext cx="4831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Otimização através de representação </a:t>
            </a:r>
            <a:r>
              <a:rPr lang="pt-BR" b="1" u="sng" dirty="0" smtClean="0"/>
              <a:t>hierárquica</a:t>
            </a:r>
            <a:r>
              <a:rPr lang="pt-BR" dirty="0" smtClean="0"/>
              <a:t>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822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Objetivo da Pesquisa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082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OBJETIVOS DA PESQUISA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/>
          <a:lstStyle/>
          <a:p>
            <a:r>
              <a:rPr lang="pt-BR" dirty="0" smtClean="0"/>
              <a:t>Resolução do </a:t>
            </a:r>
            <a:r>
              <a:rPr lang="pt-BR" i="1" dirty="0" smtClean="0"/>
              <a:t>FJSP</a:t>
            </a:r>
            <a:r>
              <a:rPr lang="pt-BR" dirty="0" smtClean="0"/>
              <a:t> através da aplicação do algoritmo </a:t>
            </a:r>
            <a:r>
              <a:rPr lang="pt-BR" b="1" i="1" dirty="0" smtClean="0"/>
              <a:t>Enxame de Partículas (PSO) </a:t>
            </a:r>
            <a:r>
              <a:rPr lang="pt-BR" dirty="0" smtClean="0"/>
              <a:t>combinado com a utilização do mecanismo de busca local </a:t>
            </a:r>
            <a:r>
              <a:rPr lang="pt-BR" b="1" i="1" dirty="0" smtClean="0"/>
              <a:t>Arrefecimento Simulado </a:t>
            </a:r>
            <a:r>
              <a:rPr lang="pt-BR" i="1" dirty="0" smtClean="0"/>
              <a:t>(do inglês </a:t>
            </a:r>
            <a:r>
              <a:rPr lang="pt-BR" i="1" dirty="0" err="1" smtClean="0"/>
              <a:t>Simulated</a:t>
            </a:r>
            <a:r>
              <a:rPr lang="pt-BR" i="1" dirty="0" smtClean="0"/>
              <a:t> </a:t>
            </a:r>
            <a:r>
              <a:rPr lang="pt-BR" i="1" dirty="0" err="1" smtClean="0"/>
              <a:t>Annealing</a:t>
            </a:r>
            <a:r>
              <a:rPr lang="pt-BR" i="1" dirty="0" smtClean="0"/>
              <a:t> - SA)</a:t>
            </a:r>
            <a:r>
              <a:rPr lang="pt-BR" b="1" i="1" dirty="0" smtClean="0"/>
              <a:t>;</a:t>
            </a:r>
          </a:p>
          <a:p>
            <a:endParaRPr lang="pt-BR" dirty="0"/>
          </a:p>
          <a:p>
            <a:r>
              <a:rPr lang="pt-BR" dirty="0" smtClean="0"/>
              <a:t>Critério de minimização do problema: </a:t>
            </a:r>
            <a:r>
              <a:rPr lang="pt-BR" b="1" dirty="0" smtClean="0"/>
              <a:t>tempo de completude do roteiro de produção </a:t>
            </a:r>
            <a:r>
              <a:rPr lang="pt-BR" b="1" i="1" dirty="0" smtClean="0"/>
              <a:t>(</a:t>
            </a:r>
            <a:r>
              <a:rPr lang="pt-BR" b="1" i="1" dirty="0" err="1" smtClean="0"/>
              <a:t>maskepan</a:t>
            </a:r>
            <a:r>
              <a:rPr lang="pt-BR" b="1" i="1" dirty="0" smtClean="0"/>
              <a:t>)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7991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7244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PROGRAMAÇÃO 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Consiste em </a:t>
            </a:r>
            <a:r>
              <a:rPr lang="pt-BR" dirty="0"/>
              <a:t>uma área da </a:t>
            </a:r>
            <a:r>
              <a:rPr lang="pt-BR" dirty="0" smtClean="0"/>
              <a:t>manufatura;</a:t>
            </a:r>
          </a:p>
          <a:p>
            <a:endParaRPr lang="pt-BR" dirty="0"/>
          </a:p>
          <a:p>
            <a:r>
              <a:rPr lang="pt-BR" dirty="0" smtClean="0"/>
              <a:t>O </a:t>
            </a:r>
            <a:r>
              <a:rPr lang="pt-BR" dirty="0"/>
              <a:t>objetivo principal dá-se tanto no planejamento quanto no controle dos recursos do processo </a:t>
            </a:r>
            <a:r>
              <a:rPr lang="pt-BR" dirty="0" smtClean="0"/>
              <a:t>produtivo.</a:t>
            </a:r>
          </a:p>
        </p:txBody>
      </p:sp>
    </p:spTree>
    <p:extLst>
      <p:ext uri="{BB962C8B-B14F-4D97-AF65-F5344CB8AC3E}">
        <p14:creationId xmlns:p14="http://schemas.microsoft.com/office/powerpoint/2010/main" val="402989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ENXAME DE PARTÍCULAS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Otimiza </a:t>
            </a:r>
            <a:r>
              <a:rPr lang="pt-BR" dirty="0"/>
              <a:t>um problema </a:t>
            </a:r>
            <a:r>
              <a:rPr lang="pt-BR" b="1" dirty="0"/>
              <a:t>iterativamente</a:t>
            </a:r>
            <a:r>
              <a:rPr lang="pt-BR" dirty="0"/>
              <a:t> ao tentar melhorar a solução candidata com respeito a uma dada </a:t>
            </a:r>
            <a:r>
              <a:rPr lang="pt-BR" u="sng" dirty="0"/>
              <a:t>medida de </a:t>
            </a:r>
            <a:r>
              <a:rPr lang="pt-BR" u="sng" dirty="0" smtClean="0"/>
              <a:t>qualidade</a:t>
            </a:r>
            <a:r>
              <a:rPr lang="pt-BR" dirty="0" smtClean="0"/>
              <a:t>;</a:t>
            </a:r>
          </a:p>
          <a:p>
            <a:endParaRPr lang="pt-BR" dirty="0"/>
          </a:p>
          <a:p>
            <a:r>
              <a:rPr lang="pt-BR" dirty="0" smtClean="0"/>
              <a:t>Utiliza o conceito de </a:t>
            </a:r>
            <a:r>
              <a:rPr lang="pt-BR" b="1" dirty="0" smtClean="0"/>
              <a:t>inteligência de enxame </a:t>
            </a:r>
            <a:r>
              <a:rPr lang="pt-BR" dirty="0" smtClean="0"/>
              <a:t>para resolver um problema de maneira heurística;</a:t>
            </a:r>
          </a:p>
          <a:p>
            <a:endParaRPr lang="pt-BR" dirty="0"/>
          </a:p>
          <a:p>
            <a:r>
              <a:rPr lang="pt-BR" dirty="0" smtClean="0"/>
              <a:t>Mimetiza o comportamento e mecanismos de sobrevivência de animais (aves, peixes, lobos, etc.)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3193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ENXAME DE PARTÍCULAS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72816"/>
          </a:xfrm>
        </p:spPr>
        <p:txBody>
          <a:bodyPr>
            <a:normAutofit fontScale="70000" lnSpcReduction="20000"/>
          </a:bodyPr>
          <a:lstStyle/>
          <a:p>
            <a:r>
              <a:rPr lang="pt-BR" b="1" dirty="0" err="1"/>
              <a:t>Particle</a:t>
            </a:r>
            <a:r>
              <a:rPr lang="pt-BR" b="1" dirty="0"/>
              <a:t> </a:t>
            </a:r>
            <a:r>
              <a:rPr lang="pt-BR" b="1" dirty="0" err="1"/>
              <a:t>Swarm</a:t>
            </a:r>
            <a:r>
              <a:rPr lang="pt-BR" b="1" dirty="0"/>
              <a:t> </a:t>
            </a:r>
            <a:r>
              <a:rPr lang="pt-BR" b="1" dirty="0" err="1"/>
              <a:t>Optimization</a:t>
            </a:r>
            <a:r>
              <a:rPr lang="pt-BR" b="1" dirty="0"/>
              <a:t> (PSO): </a:t>
            </a:r>
            <a:r>
              <a:rPr lang="pt-BR" dirty="0"/>
              <a:t>algoritmo baseado em um modelo simplificado da teoria de enxames (</a:t>
            </a:r>
            <a:r>
              <a:rPr lang="pt-BR" dirty="0" err="1"/>
              <a:t>Swarm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);</a:t>
            </a:r>
          </a:p>
          <a:p>
            <a:endParaRPr lang="pt-BR" dirty="0"/>
          </a:p>
          <a:p>
            <a:r>
              <a:rPr lang="pt-BR" u="sng" dirty="0" smtClean="0"/>
              <a:t>Funcionamento geral:</a:t>
            </a:r>
            <a:r>
              <a:rPr lang="pt-BR" dirty="0" smtClean="0"/>
              <a:t> é regido </a:t>
            </a:r>
            <a:r>
              <a:rPr lang="pt-BR" dirty="0"/>
              <a:t>por experiência pessoal (</a:t>
            </a:r>
            <a:r>
              <a:rPr lang="pt-BR" i="1" dirty="0" err="1"/>
              <a:t>Pbest</a:t>
            </a:r>
            <a:r>
              <a:rPr lang="pt-BR" dirty="0"/>
              <a:t>), experiência </a:t>
            </a:r>
            <a:r>
              <a:rPr lang="pt-BR" dirty="0" smtClean="0"/>
              <a:t>global (</a:t>
            </a:r>
            <a:r>
              <a:rPr lang="pt-BR" i="1" dirty="0" err="1" smtClean="0"/>
              <a:t>Gbest</a:t>
            </a:r>
            <a:r>
              <a:rPr lang="pt-BR" dirty="0"/>
              <a:t>) e o movimento </a:t>
            </a:r>
            <a:r>
              <a:rPr lang="pt-BR" dirty="0" smtClean="0"/>
              <a:t>individual atual para </a:t>
            </a:r>
            <a:r>
              <a:rPr lang="pt-BR" dirty="0"/>
              <a:t>decidir as posições seguintes no espaço de </a:t>
            </a:r>
            <a:r>
              <a:rPr lang="pt-BR" dirty="0" smtClean="0"/>
              <a:t>busca. 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173408"/>
            <a:ext cx="3492500" cy="2336800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3851920" y="4173408"/>
            <a:ext cx="5039524" cy="2351936"/>
            <a:chOff x="3779912" y="4173408"/>
            <a:chExt cx="5039524" cy="2351936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221088"/>
              <a:ext cx="5039524" cy="2304256"/>
            </a:xfrm>
            <a:prstGeom prst="rect">
              <a:avLst/>
            </a:prstGeom>
          </p:spPr>
        </p:pic>
        <p:sp>
          <p:nvSpPr>
            <p:cNvPr id="9" name="Retângulo 8"/>
            <p:cNvSpPr/>
            <p:nvPr/>
          </p:nvSpPr>
          <p:spPr>
            <a:xfrm>
              <a:off x="3779912" y="4173408"/>
              <a:ext cx="1296144" cy="479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3779912" y="4282467"/>
              <a:ext cx="1296144" cy="26161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BR" sz="1100" dirty="0" smtClean="0"/>
                <a:t>Criar enxame inicial</a:t>
              </a:r>
              <a:endParaRPr lang="pt-B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4873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ENXAME DE PARTÍCULAS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72816"/>
          </a:xfrm>
        </p:spPr>
        <p:txBody>
          <a:bodyPr>
            <a:normAutofit fontScale="70000" lnSpcReduction="20000"/>
          </a:bodyPr>
          <a:lstStyle/>
          <a:p>
            <a:r>
              <a:rPr lang="pt-BR" dirty="0" smtClean="0"/>
              <a:t>O </a:t>
            </a:r>
            <a:r>
              <a:rPr lang="pt-BR" b="1" dirty="0" smtClean="0"/>
              <a:t>movimento das partículas </a:t>
            </a:r>
            <a:r>
              <a:rPr lang="pt-BR" dirty="0" smtClean="0"/>
              <a:t>(nuvem) é regido por 2 funções:</a:t>
            </a:r>
            <a:endParaRPr lang="pt-BR" dirty="0"/>
          </a:p>
          <a:p>
            <a:endParaRPr lang="pt-BR" dirty="0"/>
          </a:p>
          <a:p>
            <a:pPr lvl="1"/>
            <a:r>
              <a:rPr lang="pt-BR" u="sng" dirty="0"/>
              <a:t>(1a</a:t>
            </a:r>
            <a:r>
              <a:rPr lang="pt-BR" u="sng" dirty="0" smtClean="0"/>
              <a:t>) Velocidade:</a:t>
            </a:r>
            <a:r>
              <a:rPr lang="pt-BR" dirty="0" smtClean="0"/>
              <a:t> </a:t>
            </a:r>
            <a:r>
              <a:rPr lang="en-US" b="1" dirty="0"/>
              <a:t>V</a:t>
            </a:r>
            <a:r>
              <a:rPr lang="en-US" b="1" baseline="-25000" dirty="0"/>
              <a:t>t+1</a:t>
            </a:r>
            <a:r>
              <a:rPr lang="en-US" dirty="0"/>
              <a:t> = </a:t>
            </a:r>
            <a:r>
              <a:rPr lang="en-US" dirty="0" smtClean="0">
                <a:solidFill>
                  <a:srgbClr val="00B0F0"/>
                </a:solidFill>
              </a:rPr>
              <a:t>w*</a:t>
            </a:r>
            <a:r>
              <a:rPr lang="en-US" dirty="0" err="1" smtClean="0">
                <a:solidFill>
                  <a:srgbClr val="00B0F0"/>
                </a:solidFill>
              </a:rPr>
              <a:t>V</a:t>
            </a:r>
            <a:r>
              <a:rPr lang="en-US" baseline="-25000" dirty="0" err="1" smtClean="0">
                <a:solidFill>
                  <a:srgbClr val="00B0F0"/>
                </a:solidFill>
              </a:rPr>
              <a:t>t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>
                <a:solidFill>
                  <a:srgbClr val="00B050"/>
                </a:solidFill>
              </a:rPr>
              <a:t>c1*r1*(</a:t>
            </a:r>
            <a:r>
              <a:rPr lang="en-US" dirty="0" err="1">
                <a:solidFill>
                  <a:srgbClr val="00B050"/>
                </a:solidFill>
              </a:rPr>
              <a:t>pBest</a:t>
            </a:r>
            <a:r>
              <a:rPr lang="en-US" dirty="0">
                <a:solidFill>
                  <a:srgbClr val="00B050"/>
                </a:solidFill>
              </a:rPr>
              <a:t> - P</a:t>
            </a:r>
            <a:r>
              <a:rPr lang="en-US" baseline="-25000" dirty="0">
                <a:solidFill>
                  <a:srgbClr val="00B050"/>
                </a:solidFill>
              </a:rPr>
              <a:t>t</a:t>
            </a:r>
            <a:r>
              <a:rPr lang="en-US" dirty="0">
                <a:solidFill>
                  <a:srgbClr val="00B050"/>
                </a:solidFill>
              </a:rPr>
              <a:t>) </a:t>
            </a:r>
            <a:r>
              <a:rPr lang="en-US" dirty="0"/>
              <a:t>+ </a:t>
            </a:r>
            <a:r>
              <a:rPr lang="en-US" dirty="0">
                <a:solidFill>
                  <a:schemeClr val="accent6"/>
                </a:solidFill>
              </a:rPr>
              <a:t>c2*r2*(</a:t>
            </a:r>
            <a:r>
              <a:rPr lang="en-US" dirty="0" err="1">
                <a:solidFill>
                  <a:schemeClr val="accent6"/>
                </a:solidFill>
              </a:rPr>
              <a:t>gBest</a:t>
            </a:r>
            <a:r>
              <a:rPr lang="en-US" dirty="0">
                <a:solidFill>
                  <a:schemeClr val="accent6"/>
                </a:solidFill>
              </a:rPr>
              <a:t> - P</a:t>
            </a:r>
            <a:r>
              <a:rPr lang="en-US" baseline="-25000" dirty="0">
                <a:solidFill>
                  <a:schemeClr val="accent6"/>
                </a:solidFill>
              </a:rPr>
              <a:t>t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endParaRPr lang="pt-BR" dirty="0" smtClean="0">
              <a:solidFill>
                <a:schemeClr val="accent6"/>
              </a:solidFill>
            </a:endParaRPr>
          </a:p>
          <a:p>
            <a:endParaRPr lang="pt-BR" u="sng" dirty="0"/>
          </a:p>
          <a:p>
            <a:pPr lvl="1"/>
            <a:r>
              <a:rPr lang="pt-BR" u="sng" dirty="0" smtClean="0"/>
              <a:t>(1b) Posição:</a:t>
            </a:r>
            <a:r>
              <a:rPr lang="pt-BR" b="1" dirty="0" smtClean="0"/>
              <a:t> P</a:t>
            </a:r>
            <a:r>
              <a:rPr lang="pt-BR" b="1" baseline="-25000" dirty="0" smtClean="0"/>
              <a:t>t+1 </a:t>
            </a:r>
            <a:r>
              <a:rPr lang="pt-BR" b="1" dirty="0" smtClean="0"/>
              <a:t>= </a:t>
            </a:r>
            <a:r>
              <a:rPr lang="pt-BR" b="1" dirty="0" err="1" smtClean="0"/>
              <a:t>P</a:t>
            </a:r>
            <a:r>
              <a:rPr lang="pt-BR" b="1" baseline="-25000" dirty="0" err="1" smtClean="0"/>
              <a:t>t</a:t>
            </a:r>
            <a:r>
              <a:rPr lang="pt-BR" b="1" dirty="0" smtClean="0"/>
              <a:t> + </a:t>
            </a:r>
            <a:r>
              <a:rPr lang="en-US" b="1" dirty="0"/>
              <a:t>V</a:t>
            </a:r>
            <a:r>
              <a:rPr lang="en-US" b="1" baseline="-25000" dirty="0"/>
              <a:t>t+1</a:t>
            </a:r>
            <a:endParaRPr lang="pt-BR" b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592384"/>
            <a:ext cx="4320480" cy="289079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475656" y="3789410"/>
            <a:ext cx="432048" cy="426829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stCxn id="5" idx="6"/>
          </p:cNvCxnSpPr>
          <p:nvPr/>
        </p:nvCxnSpPr>
        <p:spPr>
          <a:xfrm>
            <a:off x="1907704" y="4002825"/>
            <a:ext cx="3168352" cy="2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2" name="Oval 11"/>
          <p:cNvSpPr/>
          <p:nvPr/>
        </p:nvSpPr>
        <p:spPr>
          <a:xfrm>
            <a:off x="2483768" y="5030706"/>
            <a:ext cx="432048" cy="426829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/>
          <p:cNvCxnSpPr/>
          <p:nvPr/>
        </p:nvCxnSpPr>
        <p:spPr>
          <a:xfrm flipV="1">
            <a:off x="2915816" y="5243001"/>
            <a:ext cx="2952328" cy="1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15" name="CaixaDeTexto 14"/>
          <p:cNvSpPr txBox="1"/>
          <p:nvPr/>
        </p:nvSpPr>
        <p:spPr>
          <a:xfrm>
            <a:off x="5042336" y="3818159"/>
            <a:ext cx="22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Ótimo 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global </a:t>
            </a:r>
            <a:r>
              <a:rPr lang="pt-BR" dirty="0" smtClean="0"/>
              <a:t>=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accent6"/>
                </a:solidFill>
              </a:rPr>
              <a:t>gBest</a:t>
            </a:r>
            <a:endParaRPr lang="pt-BR" b="1" i="1" dirty="0">
              <a:solidFill>
                <a:schemeClr val="accent6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872933" y="5058335"/>
            <a:ext cx="2053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Ótimo </a:t>
            </a:r>
            <a:r>
              <a:rPr lang="pt-BR" b="1" dirty="0" smtClean="0">
                <a:solidFill>
                  <a:srgbClr val="00B050"/>
                </a:solidFill>
              </a:rPr>
              <a:t>local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 </a:t>
            </a:r>
            <a:r>
              <a:rPr lang="pt-BR" i="1" dirty="0" err="1" smtClean="0">
                <a:solidFill>
                  <a:srgbClr val="00B050"/>
                </a:solidFill>
              </a:rPr>
              <a:t>pBest</a:t>
            </a:r>
            <a:endParaRPr lang="pt-BR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388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SIMULATED ANNEALING (SA)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04864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/>
              <a:t>Meta-heurística</a:t>
            </a:r>
            <a:r>
              <a:rPr lang="pt-BR" dirty="0"/>
              <a:t> para </a:t>
            </a:r>
            <a:r>
              <a:rPr lang="pt-BR" b="1" dirty="0"/>
              <a:t>otimização</a:t>
            </a:r>
            <a:r>
              <a:rPr lang="pt-BR" dirty="0"/>
              <a:t> que consiste numa </a:t>
            </a:r>
            <a:r>
              <a:rPr lang="pt-BR" u="sng" dirty="0"/>
              <a:t>técnica de busca </a:t>
            </a:r>
            <a:r>
              <a:rPr lang="pt-BR" u="sng" dirty="0" smtClean="0"/>
              <a:t>local</a:t>
            </a:r>
            <a:r>
              <a:rPr lang="pt-BR" dirty="0" smtClean="0"/>
              <a:t>;</a:t>
            </a:r>
          </a:p>
          <a:p>
            <a:r>
              <a:rPr lang="pt-BR" dirty="0" smtClean="0"/>
              <a:t>Inspirada no processo de </a:t>
            </a:r>
            <a:r>
              <a:rPr lang="pt-BR" b="1" dirty="0" smtClean="0"/>
              <a:t>arrefecimento</a:t>
            </a:r>
            <a:r>
              <a:rPr lang="pt-BR" dirty="0" smtClean="0"/>
              <a:t> </a:t>
            </a:r>
            <a:r>
              <a:rPr lang="pt-BR" b="1" dirty="0" smtClean="0"/>
              <a:t>industrial</a:t>
            </a:r>
            <a:r>
              <a:rPr lang="pt-BR" dirty="0" smtClean="0"/>
              <a:t> </a:t>
            </a:r>
            <a:r>
              <a:rPr lang="pt-BR" dirty="0"/>
              <a:t>(aquecimento e controle de resfriamento) </a:t>
            </a:r>
            <a:r>
              <a:rPr lang="pt-BR" dirty="0" smtClean="0"/>
              <a:t>a fim de </a:t>
            </a:r>
            <a:r>
              <a:rPr lang="pt-BR" u="sng" dirty="0" smtClean="0"/>
              <a:t>melhorar uma solução </a:t>
            </a:r>
            <a:r>
              <a:rPr lang="pt-BR" dirty="0" smtClean="0"/>
              <a:t>inicial;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561" y="4187626"/>
            <a:ext cx="5136439" cy="25202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013176"/>
            <a:ext cx="2448272" cy="117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20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5449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TRABALHOS RELACIONADOS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/>
          <a:lstStyle/>
          <a:p>
            <a:r>
              <a:rPr lang="pt-BR" dirty="0" smtClean="0"/>
              <a:t>A pesquisa foi apoiada nos trabalhos de: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29041" y="2663521"/>
            <a:ext cx="7848872" cy="470898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76213"/>
            <a:r>
              <a:rPr lang="pt-BR" sz="2000" b="1" dirty="0" smtClean="0"/>
              <a:t>XIA; WU; (2005)</a:t>
            </a:r>
          </a:p>
          <a:p>
            <a:pPr marL="176213"/>
            <a:r>
              <a:rPr lang="pt-BR" sz="2000" dirty="0" smtClean="0"/>
              <a:t>Algoritmo PSO híbrido multiobjetivo que utiliza a abordagem hierárquica para a resolução do FJSP, apoiado no algoritmo de busca local Arrefecimento Simulado (SA) para a resolução do subproblema de programação.</a:t>
            </a:r>
          </a:p>
          <a:p>
            <a:endParaRPr lang="pt-BR" sz="2000" b="1" dirty="0" smtClean="0"/>
          </a:p>
          <a:p>
            <a:endParaRPr lang="pt-BR" sz="2000" b="1" dirty="0"/>
          </a:p>
          <a:p>
            <a:endParaRPr lang="pt-BR" sz="2000" b="1" dirty="0" smtClean="0"/>
          </a:p>
          <a:p>
            <a:endParaRPr lang="pt-BR" sz="2000" b="1" dirty="0"/>
          </a:p>
          <a:p>
            <a:endParaRPr lang="pt-BR" sz="2000" b="1" dirty="0" smtClean="0"/>
          </a:p>
          <a:p>
            <a:endParaRPr lang="pt-BR" sz="2000" b="1" dirty="0"/>
          </a:p>
          <a:p>
            <a:pPr marL="176213"/>
            <a:r>
              <a:rPr lang="pt-BR" sz="2000" b="1" dirty="0" smtClean="0"/>
              <a:t>ARANHA; G. (2016)</a:t>
            </a:r>
          </a:p>
          <a:p>
            <a:pPr marL="176213"/>
            <a:r>
              <a:rPr lang="pt-BR" sz="2000" dirty="0" smtClean="0"/>
              <a:t>Enxame de Partículas  híbrido de caráter multiobjetivo que também utiliza a abordagem hierárquica para a resolução do FJSP. A fim de resolver o subproblema de programação utiliza os algoritmos de busca local Reinício Aleatório de Subida de Colina (RRHC), Arrefecimento Simulado (SA) e Busca Tabu (TS).</a:t>
            </a:r>
          </a:p>
        </p:txBody>
      </p:sp>
    </p:spTree>
    <p:extLst>
      <p:ext uri="{BB962C8B-B14F-4D97-AF65-F5344CB8AC3E}">
        <p14:creationId xmlns:p14="http://schemas.microsoft.com/office/powerpoint/2010/main" val="287884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TRABALHOS RELACIONADOS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Diferenças entre trabalhos, considerando apenas SA:</a:t>
            </a:r>
          </a:p>
          <a:p>
            <a:endParaRPr lang="pt-BR" dirty="0"/>
          </a:p>
          <a:p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268139"/>
              </p:ext>
            </p:extLst>
          </p:nvPr>
        </p:nvGraphicFramePr>
        <p:xfrm>
          <a:off x="539552" y="2420888"/>
          <a:ext cx="8064896" cy="410134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4296"/>
                <a:gridCol w="2448272"/>
                <a:gridCol w="2952328"/>
              </a:tblGrid>
              <a:tr h="504056">
                <a:tc>
                  <a:txBody>
                    <a:bodyPr/>
                    <a:lstStyle/>
                    <a:p>
                      <a:r>
                        <a:rPr lang="pt-BR" dirty="0" smtClean="0"/>
                        <a:t>ITEM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XIA, W.; WU, Z. (2005)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ARANHA, G. (2016)</a:t>
                      </a:r>
                    </a:p>
                  </a:txBody>
                  <a:tcPr/>
                </a:tc>
              </a:tr>
              <a:tr h="579770">
                <a:tc>
                  <a:txBody>
                    <a:bodyPr/>
                    <a:lstStyle/>
                    <a:p>
                      <a:r>
                        <a:rPr lang="pt-BR" dirty="0" smtClean="0"/>
                        <a:t>Codificação estocástica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NÃO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SIM</a:t>
                      </a:r>
                      <a:endParaRPr lang="pt-BR" b="0" dirty="0"/>
                    </a:p>
                  </a:txBody>
                  <a:tcPr/>
                </a:tc>
              </a:tr>
              <a:tr h="579770">
                <a:tc>
                  <a:txBody>
                    <a:bodyPr/>
                    <a:lstStyle/>
                    <a:p>
                      <a:r>
                        <a:rPr lang="pt-BR" dirty="0" smtClean="0"/>
                        <a:t>Função de vizinhança (SA)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‘Swap’ de operações, por máquina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Caminho crítico</a:t>
                      </a:r>
                      <a:endParaRPr lang="pt-BR" b="0" dirty="0"/>
                    </a:p>
                  </a:txBody>
                  <a:tcPr/>
                </a:tc>
              </a:tr>
              <a:tr h="724366">
                <a:tc>
                  <a:txBody>
                    <a:bodyPr/>
                    <a:lstStyle/>
                    <a:p>
                      <a:r>
                        <a:rPr lang="pt-BR" dirty="0" smtClean="0"/>
                        <a:t>Controle </a:t>
                      </a:r>
                      <a:r>
                        <a:rPr lang="pt-BR" dirty="0" err="1" smtClean="0"/>
                        <a:t>antiestagnação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Não possui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Valida as soluções a cada iteração do PSO (amplia o espaço de busca)</a:t>
                      </a:r>
                      <a:endParaRPr lang="pt-BR" b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pt-BR" dirty="0" smtClean="0"/>
                        <a:t>Máquinas factíveis (problema flexível, 8x8)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Insere valores </a:t>
                      </a:r>
                      <a:r>
                        <a:rPr lang="pt-BR" i="1" dirty="0" smtClean="0"/>
                        <a:t>9999</a:t>
                      </a:r>
                      <a:r>
                        <a:rPr lang="pt-BR" dirty="0" smtClean="0"/>
                        <a:t> (‘infinito) na matriz de tempos, inutilizando assim a máquina para operação não factível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Endereça a operação o maior nível possível na composição da solução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672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RESULTADOS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u="sng" dirty="0"/>
          </a:p>
          <a:p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952870"/>
              </p:ext>
            </p:extLst>
          </p:nvPr>
        </p:nvGraphicFramePr>
        <p:xfrm>
          <a:off x="539552" y="2420888"/>
          <a:ext cx="8064897" cy="244827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4296"/>
                <a:gridCol w="778217"/>
                <a:gridCol w="835028"/>
                <a:gridCol w="1195067"/>
                <a:gridCol w="2592289"/>
              </a:tblGrid>
              <a:tr h="362524">
                <a:tc rowSpan="2">
                  <a:txBody>
                    <a:bodyPr/>
                    <a:lstStyle/>
                    <a:p>
                      <a:r>
                        <a:rPr lang="pt-BR" dirty="0" err="1" smtClean="0"/>
                        <a:t>NxM</a:t>
                      </a:r>
                      <a:r>
                        <a:rPr lang="pt-BR" dirty="0" smtClean="0"/>
                        <a:t> (</a:t>
                      </a:r>
                      <a:r>
                        <a:rPr lang="pt-BR" dirty="0" err="1" smtClean="0"/>
                        <a:t>dataset</a:t>
                      </a:r>
                      <a:r>
                        <a:rPr lang="pt-BR" dirty="0" smtClean="0"/>
                        <a:t>)</a:t>
                      </a:r>
                      <a:endParaRPr lang="pt-BR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ARANHA, G. (2016)</a:t>
                      </a:r>
                      <a:endParaRPr lang="pt-BR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XIA, W.; WU, Z. (2005)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/>
                </a:tc>
              </a:tr>
              <a:tr h="3625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>
                          <a:solidFill>
                            <a:schemeClr val="bg1"/>
                          </a:solidFill>
                        </a:rPr>
                        <a:t>RRHC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>
                          <a:solidFill>
                            <a:schemeClr val="bg1"/>
                          </a:solidFill>
                        </a:rPr>
                        <a:t>SA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>
                          <a:solidFill>
                            <a:schemeClr val="bg1"/>
                          </a:solidFill>
                        </a:rPr>
                        <a:t>TS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8x8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15</a:t>
                      </a:r>
                      <a:endParaRPr lang="pt-BR" b="0" dirty="0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10x10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b="0" dirty="0"/>
                    </a:p>
                  </a:txBody>
                  <a:tcPr/>
                </a:tc>
              </a:tr>
              <a:tr h="567470">
                <a:tc>
                  <a:txBody>
                    <a:bodyPr/>
                    <a:lstStyle/>
                    <a:p>
                      <a:r>
                        <a:rPr lang="pt-BR" dirty="0" smtClean="0"/>
                        <a:t>15x10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9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995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 smtClean="0"/>
          </a:p>
          <a:p>
            <a:r>
              <a:rPr lang="pt-BR" dirty="0" smtClean="0"/>
              <a:t>Desenvolver um </a:t>
            </a:r>
            <a:r>
              <a:rPr lang="pt-BR" u="sng" dirty="0" smtClean="0"/>
              <a:t>algoritmo híbrido</a:t>
            </a:r>
            <a:r>
              <a:rPr lang="pt-BR" dirty="0" smtClean="0"/>
              <a:t>, utilizando:</a:t>
            </a:r>
          </a:p>
          <a:p>
            <a:pPr lvl="1"/>
            <a:r>
              <a:rPr lang="pt-BR" dirty="0" smtClean="0"/>
              <a:t>Usar </a:t>
            </a:r>
            <a:r>
              <a:rPr lang="pt-BR" dirty="0"/>
              <a:t>uma </a:t>
            </a:r>
            <a:r>
              <a:rPr lang="pt-BR" b="1" dirty="0"/>
              <a:t>abordagem hierárquica </a:t>
            </a:r>
            <a:r>
              <a:rPr lang="pt-BR" dirty="0" smtClean="0"/>
              <a:t>do FJSP;</a:t>
            </a:r>
          </a:p>
          <a:p>
            <a:pPr lvl="2"/>
            <a:r>
              <a:rPr lang="pt-BR" dirty="0" smtClean="0"/>
              <a:t>Algoritmo </a:t>
            </a:r>
            <a:r>
              <a:rPr lang="pt-BR" b="1" dirty="0"/>
              <a:t>PSO </a:t>
            </a:r>
            <a:r>
              <a:rPr lang="pt-BR" dirty="0"/>
              <a:t>para o </a:t>
            </a:r>
            <a:r>
              <a:rPr lang="pt-BR" b="1" u="sng" dirty="0" smtClean="0"/>
              <a:t>roteamento</a:t>
            </a:r>
            <a:r>
              <a:rPr lang="pt-BR" b="1" dirty="0" smtClean="0"/>
              <a:t>;</a:t>
            </a:r>
          </a:p>
          <a:p>
            <a:pPr lvl="2"/>
            <a:r>
              <a:rPr lang="pt-BR" b="1" dirty="0" smtClean="0"/>
              <a:t>SA </a:t>
            </a:r>
            <a:r>
              <a:rPr lang="pt-BR" dirty="0" smtClean="0"/>
              <a:t>para a</a:t>
            </a:r>
            <a:r>
              <a:rPr lang="pt-BR" b="1" dirty="0" smtClean="0"/>
              <a:t> </a:t>
            </a:r>
            <a:r>
              <a:rPr lang="pt-BR" b="1" u="sng" dirty="0" smtClean="0"/>
              <a:t>programação</a:t>
            </a:r>
            <a:r>
              <a:rPr lang="pt-BR" dirty="0" smtClean="0"/>
              <a:t>;</a:t>
            </a:r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13384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PROGRAMAÇÃO 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09119"/>
          </a:xfrm>
        </p:spPr>
        <p:txBody>
          <a:bodyPr>
            <a:normAutofit/>
          </a:bodyPr>
          <a:lstStyle/>
          <a:p>
            <a:r>
              <a:rPr lang="pt-BR" b="1" dirty="0" smtClean="0"/>
              <a:t>Ideia: </a:t>
            </a:r>
            <a:r>
              <a:rPr lang="pt-BR" dirty="0"/>
              <a:t>processar 𝒏 tarefas em 𝒎 recursos </a:t>
            </a:r>
            <a:r>
              <a:rPr lang="pt-BR" dirty="0" smtClean="0"/>
              <a:t>produtivos (máquinas) </a:t>
            </a:r>
            <a:r>
              <a:rPr lang="pt-BR" dirty="0"/>
              <a:t>em </a:t>
            </a:r>
            <a:r>
              <a:rPr lang="pt-BR" dirty="0" smtClean="0"/>
              <a:t>tempo viável, </a:t>
            </a:r>
            <a:r>
              <a:rPr lang="pt-BR" dirty="0"/>
              <a:t>com o intuito de obter um produto com o menor tempo e custo de produção possível, </a:t>
            </a:r>
            <a:r>
              <a:rPr lang="pt-BR" u="sng" dirty="0"/>
              <a:t>respeitando as restrições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r>
              <a:rPr lang="pt-BR" b="1" dirty="0" smtClean="0"/>
              <a:t>Exemplos: </a:t>
            </a:r>
            <a:r>
              <a:rPr lang="pt-BR" dirty="0" smtClean="0"/>
              <a:t>Montagem de automóveis, construção de aparelhos de eletrodomésticos, indústria têxtil, construção civil, etc.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205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85000" lnSpcReduction="20000"/>
          </a:bodyPr>
          <a:lstStyle/>
          <a:p>
            <a:r>
              <a:rPr lang="pt-BR" b="1" u="sng" dirty="0" smtClean="0"/>
              <a:t>Algoritmo PSO:</a:t>
            </a:r>
            <a:r>
              <a:rPr lang="pt-BR" b="1" dirty="0" smtClean="0"/>
              <a:t> </a:t>
            </a:r>
            <a:r>
              <a:rPr lang="pt-BR" dirty="0" smtClean="0"/>
              <a:t>otimizar subproblema de </a:t>
            </a:r>
            <a:r>
              <a:rPr lang="pt-BR" b="1" dirty="0" smtClean="0">
                <a:solidFill>
                  <a:schemeClr val="accent6"/>
                </a:solidFill>
              </a:rPr>
              <a:t>roteamento</a:t>
            </a:r>
            <a:r>
              <a:rPr lang="pt-BR" dirty="0" smtClean="0"/>
              <a:t>;</a:t>
            </a:r>
            <a:endParaRPr lang="pt-BR" b="1" u="sng" dirty="0" smtClean="0"/>
          </a:p>
          <a:p>
            <a:endParaRPr lang="pt-BR" b="1" dirty="0"/>
          </a:p>
          <a:p>
            <a:pPr lvl="1"/>
            <a:r>
              <a:rPr lang="pt-BR" dirty="0" smtClean="0"/>
              <a:t>Inicializar </a:t>
            </a:r>
            <a:r>
              <a:rPr lang="pt-BR" b="1" dirty="0" smtClean="0"/>
              <a:t>parâmetros</a:t>
            </a:r>
            <a:r>
              <a:rPr lang="pt-BR" dirty="0" smtClean="0"/>
              <a:t> do PSO e SA;</a:t>
            </a:r>
          </a:p>
          <a:p>
            <a:pPr lvl="1"/>
            <a:r>
              <a:rPr lang="pt-BR" dirty="0" smtClean="0"/>
              <a:t>Gerar </a:t>
            </a:r>
            <a:r>
              <a:rPr lang="pt-BR" b="1" dirty="0" smtClean="0"/>
              <a:t>nuvem de partículas </a:t>
            </a:r>
            <a:r>
              <a:rPr lang="pt-BR" dirty="0" smtClean="0"/>
              <a:t>inicial estocásticamente;</a:t>
            </a:r>
          </a:p>
          <a:p>
            <a:pPr lvl="1"/>
            <a:r>
              <a:rPr lang="pt-BR" b="1" dirty="0" smtClean="0"/>
              <a:t>Avaliar</a:t>
            </a:r>
            <a:r>
              <a:rPr lang="pt-BR" dirty="0" smtClean="0"/>
              <a:t> cada partícula através do </a:t>
            </a:r>
            <a:r>
              <a:rPr lang="pt-BR" u="sng" dirty="0" smtClean="0"/>
              <a:t>SA</a:t>
            </a:r>
            <a:r>
              <a:rPr lang="pt-BR" dirty="0" smtClean="0"/>
              <a:t>;</a:t>
            </a:r>
          </a:p>
          <a:p>
            <a:pPr lvl="2"/>
            <a:r>
              <a:rPr lang="pt-BR" dirty="0" smtClean="0"/>
              <a:t>Definir </a:t>
            </a:r>
            <a:r>
              <a:rPr lang="pt-BR" b="1" i="1" dirty="0" err="1" smtClean="0"/>
              <a:t>pBest</a:t>
            </a:r>
            <a:r>
              <a:rPr lang="pt-BR" dirty="0" smtClean="0"/>
              <a:t> e </a:t>
            </a:r>
            <a:r>
              <a:rPr lang="pt-BR" b="1" i="1" dirty="0" err="1" smtClean="0"/>
              <a:t>gBest</a:t>
            </a:r>
            <a:r>
              <a:rPr lang="pt-BR" dirty="0" smtClean="0"/>
              <a:t>;</a:t>
            </a:r>
          </a:p>
          <a:p>
            <a:pPr lvl="1"/>
            <a:r>
              <a:rPr lang="pt-BR" dirty="0" smtClean="0"/>
              <a:t>Enquanto nº máximo de iterações PSO não for atingido faça:</a:t>
            </a:r>
          </a:p>
          <a:p>
            <a:pPr lvl="2"/>
            <a:r>
              <a:rPr lang="pt-BR" dirty="0"/>
              <a:t>Guarda a nuvem no </a:t>
            </a:r>
            <a:r>
              <a:rPr lang="pt-BR" b="1" dirty="0"/>
              <a:t>registro de soluções anteriores</a:t>
            </a:r>
            <a:r>
              <a:rPr lang="pt-BR" dirty="0" smtClean="0"/>
              <a:t>;</a:t>
            </a:r>
          </a:p>
          <a:p>
            <a:pPr lvl="2"/>
            <a:r>
              <a:rPr lang="pt-BR" dirty="0" smtClean="0"/>
              <a:t>Atualiza a nuvem de com base nas equações 1a e 1b;</a:t>
            </a:r>
          </a:p>
          <a:p>
            <a:pPr lvl="2"/>
            <a:r>
              <a:rPr lang="pt-BR" dirty="0" smtClean="0"/>
              <a:t>Valida as partículas geradas através do </a:t>
            </a:r>
            <a:r>
              <a:rPr lang="pt-BR" b="1" dirty="0" smtClean="0"/>
              <a:t>controle de estagnação</a:t>
            </a:r>
            <a:r>
              <a:rPr lang="pt-BR" dirty="0" smtClean="0"/>
              <a:t>;</a:t>
            </a:r>
          </a:p>
          <a:p>
            <a:pPr lvl="2"/>
            <a:r>
              <a:rPr lang="pt-BR" b="1" dirty="0" smtClean="0"/>
              <a:t>Avaliar nuvem</a:t>
            </a:r>
            <a:r>
              <a:rPr lang="pt-BR" dirty="0" smtClean="0"/>
              <a:t>:</a:t>
            </a:r>
          </a:p>
          <a:p>
            <a:pPr lvl="3"/>
            <a:r>
              <a:rPr lang="pt-BR" dirty="0" smtClean="0"/>
              <a:t>Verifica a aptidão individual através do </a:t>
            </a:r>
            <a:r>
              <a:rPr lang="pt-BR" u="sng" dirty="0" smtClean="0"/>
              <a:t>SA</a:t>
            </a:r>
            <a:r>
              <a:rPr lang="pt-BR" dirty="0" smtClean="0"/>
              <a:t>;</a:t>
            </a:r>
          </a:p>
          <a:p>
            <a:pPr lvl="3"/>
            <a:r>
              <a:rPr lang="pt-BR" dirty="0" smtClean="0"/>
              <a:t>Define o novo </a:t>
            </a:r>
            <a:r>
              <a:rPr lang="pt-BR" i="1" dirty="0" err="1" smtClean="0"/>
              <a:t>pBest</a:t>
            </a:r>
            <a:r>
              <a:rPr lang="pt-BR" i="1" baseline="-25000" dirty="0" err="1" smtClean="0"/>
              <a:t>i</a:t>
            </a:r>
            <a:r>
              <a:rPr lang="pt-BR" dirty="0" smtClean="0"/>
              <a:t> e </a:t>
            </a:r>
            <a:r>
              <a:rPr lang="pt-BR" dirty="0" err="1" smtClean="0"/>
              <a:t>gBest</a:t>
            </a:r>
            <a:r>
              <a:rPr lang="pt-BR" dirty="0" smtClean="0"/>
              <a:t> por comparação aos valores conhecidos;</a:t>
            </a:r>
          </a:p>
          <a:p>
            <a:pPr lvl="1"/>
            <a:r>
              <a:rPr lang="pt-BR" dirty="0" smtClean="0"/>
              <a:t>Retorna a programação otimizada (</a:t>
            </a:r>
            <a:r>
              <a:rPr lang="pt-BR" dirty="0" err="1" smtClean="0"/>
              <a:t>Gantt</a:t>
            </a:r>
            <a:r>
              <a:rPr lang="pt-BR" dirty="0" smtClean="0"/>
              <a:t>).</a:t>
            </a:r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13301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Representação da partícula (roteamento):</a:t>
            </a:r>
          </a:p>
          <a:p>
            <a:endParaRPr lang="pt-BR" b="1" dirty="0"/>
          </a:p>
          <a:p>
            <a:pPr lvl="1"/>
            <a:r>
              <a:rPr lang="pt-BR" dirty="0" smtClean="0"/>
              <a:t>Foi utilizado o conceito de de </a:t>
            </a:r>
            <a:r>
              <a:rPr lang="pt-BR" b="1" dirty="0"/>
              <a:t>partícula</a:t>
            </a:r>
            <a:r>
              <a:rPr lang="pt-BR" dirty="0"/>
              <a:t> </a:t>
            </a:r>
            <a:r>
              <a:rPr lang="pt-BR" b="1" dirty="0"/>
              <a:t>baseada em </a:t>
            </a:r>
            <a:r>
              <a:rPr lang="pt-BR" b="1" dirty="0" smtClean="0"/>
              <a:t>nível</a:t>
            </a:r>
            <a:r>
              <a:rPr lang="pt-BR" dirty="0" smtClean="0"/>
              <a:t> (XIA; WU, 2005)</a:t>
            </a:r>
            <a:r>
              <a:rPr lang="pt-BR" b="1" dirty="0" smtClean="0"/>
              <a:t>.</a:t>
            </a:r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989217"/>
              </p:ext>
            </p:extLst>
          </p:nvPr>
        </p:nvGraphicFramePr>
        <p:xfrm>
          <a:off x="1537808" y="5544223"/>
          <a:ext cx="6095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2304038" y="5945615"/>
            <a:ext cx="456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 smtClean="0"/>
              <a:t>Roteamento:</a:t>
            </a:r>
            <a:r>
              <a:rPr lang="pt-BR" dirty="0" smtClean="0"/>
              <a:t> partícula baseada em operações</a:t>
            </a:r>
            <a:endParaRPr lang="pt-BR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71381"/>
              </p:ext>
            </p:extLst>
          </p:nvPr>
        </p:nvGraphicFramePr>
        <p:xfrm>
          <a:off x="3693124" y="4270446"/>
          <a:ext cx="1812960" cy="4838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 smtClean="0"/>
                        <a:t>2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4209074" y="4015735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922870"/>
              </p:ext>
            </p:extLst>
          </p:nvPr>
        </p:nvGraphicFramePr>
        <p:xfrm>
          <a:off x="5564466" y="4265402"/>
          <a:ext cx="1812960" cy="483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6080416" y="4010691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426434"/>
              </p:ext>
            </p:extLst>
          </p:nvPr>
        </p:nvGraphicFramePr>
        <p:xfrm>
          <a:off x="1832810" y="4270446"/>
          <a:ext cx="1812960" cy="4838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12" name="CaixaDeTexto 11"/>
          <p:cNvSpPr txBox="1"/>
          <p:nvPr/>
        </p:nvSpPr>
        <p:spPr>
          <a:xfrm>
            <a:off x="2348760" y="4015735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13" name="Chave Direita 12"/>
          <p:cNvSpPr/>
          <p:nvPr/>
        </p:nvSpPr>
        <p:spPr>
          <a:xfrm rot="5400000">
            <a:off x="4483388" y="3154799"/>
            <a:ext cx="232431" cy="367240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321575"/>
              </p:ext>
            </p:extLst>
          </p:nvPr>
        </p:nvGraphicFramePr>
        <p:xfrm>
          <a:off x="1537807" y="5271758"/>
          <a:ext cx="6109794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8866"/>
                <a:gridCol w="643929"/>
                <a:gridCol w="713803"/>
                <a:gridCol w="678866"/>
                <a:gridCol w="678866"/>
                <a:gridCol w="678866"/>
                <a:gridCol w="678866"/>
                <a:gridCol w="678866"/>
                <a:gridCol w="678866"/>
              </a:tblGrid>
              <a:tr h="197955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2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3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4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5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6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7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8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9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e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847991"/>
              </p:ext>
            </p:extLst>
          </p:nvPr>
        </p:nvGraphicFramePr>
        <p:xfrm>
          <a:off x="464658" y="5273299"/>
          <a:ext cx="1011484" cy="644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1484"/>
              </a:tblGrid>
              <a:tr h="249560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Índice (</a:t>
                      </a:r>
                      <a:r>
                        <a:rPr lang="pt-BR" sz="1200" dirty="0" err="1" smtClean="0"/>
                        <a:t>O</a:t>
                      </a:r>
                      <a:r>
                        <a:rPr lang="pt-BR" sz="1200" baseline="-25000" dirty="0" err="1" smtClean="0"/>
                        <a:t>ij</a:t>
                      </a:r>
                      <a:r>
                        <a:rPr lang="pt-BR" sz="1200" dirty="0" smtClean="0"/>
                        <a:t>)</a:t>
                      </a:r>
                      <a:endParaRPr lang="pt-BR" sz="1200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9774">
                <a:tc>
                  <a:txBody>
                    <a:bodyPr/>
                    <a:lstStyle/>
                    <a:p>
                      <a:pPr algn="r"/>
                      <a:r>
                        <a:rPr lang="pt-BR" sz="1600" dirty="0" smtClean="0"/>
                        <a:t>Valor (M)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78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Representação da partícula (roteamento):</a:t>
            </a:r>
          </a:p>
          <a:p>
            <a:endParaRPr lang="pt-BR" b="1" dirty="0" smtClean="0"/>
          </a:p>
          <a:p>
            <a:pPr lvl="1"/>
            <a:r>
              <a:rPr lang="pt-BR" dirty="0" smtClean="0"/>
              <a:t>Para </a:t>
            </a:r>
            <a:r>
              <a:rPr lang="pt-BR" b="1" dirty="0" smtClean="0"/>
              <a:t>cada operação</a:t>
            </a:r>
            <a:r>
              <a:rPr lang="pt-BR" dirty="0" smtClean="0"/>
              <a:t>, organiza-se os recursos em níveis de acordo com seus tempos relativos;</a:t>
            </a:r>
            <a:endParaRPr lang="pt-BR" dirty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221088"/>
            <a:ext cx="7335477" cy="1926580"/>
          </a:xfrm>
          <a:prstGeom prst="rect">
            <a:avLst/>
          </a:prstGeom>
        </p:spPr>
      </p:pic>
      <p:sp>
        <p:nvSpPr>
          <p:cNvPr id="38" name="Seta em Curva para Cima 37"/>
          <p:cNvSpPr/>
          <p:nvPr/>
        </p:nvSpPr>
        <p:spPr>
          <a:xfrm>
            <a:off x="3779912" y="6214266"/>
            <a:ext cx="2448272" cy="476672"/>
          </a:xfrm>
          <a:prstGeom prst="curved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83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Representação da partícula (roteamento):</a:t>
            </a:r>
          </a:p>
          <a:p>
            <a:endParaRPr lang="pt-BR" b="1" dirty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61" y="2924944"/>
            <a:ext cx="7335477" cy="1926580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978919" y="5706052"/>
            <a:ext cx="281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 smtClean="0"/>
              <a:t>Partícula 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baseada em níveis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7"/>
          <a:stretch/>
        </p:blipFill>
        <p:spPr>
          <a:xfrm>
            <a:off x="3923928" y="5298735"/>
            <a:ext cx="3600400" cy="1143877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585862" y="6093296"/>
            <a:ext cx="320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 smtClean="0"/>
              <a:t>Partícula </a:t>
            </a:r>
            <a:r>
              <a:rPr lang="pt-BR" dirty="0" smtClean="0">
                <a:solidFill>
                  <a:srgbClr val="00B050"/>
                </a:solidFill>
              </a:rPr>
              <a:t>baseada em operações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3795267" y="6165304"/>
            <a:ext cx="3657053" cy="2773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3795267" y="5805263"/>
            <a:ext cx="3657053" cy="2097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6"/>
              </a:solidFill>
            </a:endParaRPr>
          </a:p>
        </p:txBody>
      </p:sp>
      <p:cxnSp>
        <p:nvCxnSpPr>
          <p:cNvPr id="28" name="Conector de Seta Reta 27"/>
          <p:cNvCxnSpPr/>
          <p:nvPr/>
        </p:nvCxnSpPr>
        <p:spPr>
          <a:xfrm flipV="1">
            <a:off x="4242328" y="3645025"/>
            <a:ext cx="1913848" cy="2265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32" name="Oval 31"/>
          <p:cNvSpPr/>
          <p:nvPr/>
        </p:nvSpPr>
        <p:spPr>
          <a:xfrm>
            <a:off x="2339752" y="3212976"/>
            <a:ext cx="288032" cy="29450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/>
          <p:cNvSpPr/>
          <p:nvPr/>
        </p:nvSpPr>
        <p:spPr>
          <a:xfrm>
            <a:off x="2339752" y="3543092"/>
            <a:ext cx="2520280" cy="173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Seta para a Direita 33"/>
          <p:cNvSpPr/>
          <p:nvPr/>
        </p:nvSpPr>
        <p:spPr>
          <a:xfrm>
            <a:off x="356366" y="3478418"/>
            <a:ext cx="479456" cy="279089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Seta para a Direita 34"/>
          <p:cNvSpPr/>
          <p:nvPr/>
        </p:nvSpPr>
        <p:spPr>
          <a:xfrm>
            <a:off x="1352387" y="3534312"/>
            <a:ext cx="261295" cy="15209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23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Geração estocástica de partícula:</a:t>
            </a:r>
          </a:p>
          <a:p>
            <a:pPr lvl="1"/>
            <a:endParaRPr lang="pt-BR" b="1" u="sng" dirty="0"/>
          </a:p>
          <a:p>
            <a:pPr lvl="1"/>
            <a:r>
              <a:rPr lang="pt-BR" dirty="0" smtClean="0"/>
              <a:t>Com a representação do </a:t>
            </a:r>
            <a:r>
              <a:rPr lang="pt-BR" b="1" dirty="0" smtClean="0"/>
              <a:t>roteamento em níveis</a:t>
            </a:r>
            <a:r>
              <a:rPr lang="pt-BR" dirty="0" smtClean="0"/>
              <a:t>, é possível gerar partículas de </a:t>
            </a:r>
            <a:r>
              <a:rPr lang="pt-BR" u="sng" dirty="0" smtClean="0"/>
              <a:t>modo estocástico</a:t>
            </a:r>
            <a:r>
              <a:rPr lang="pt-BR" dirty="0" smtClean="0"/>
              <a:t>.</a:t>
            </a:r>
          </a:p>
          <a:p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61" y="4149080"/>
            <a:ext cx="7335477" cy="1926580"/>
          </a:xfrm>
          <a:prstGeom prst="rect">
            <a:avLst/>
          </a:prstGeom>
        </p:spPr>
      </p:pic>
      <p:sp>
        <p:nvSpPr>
          <p:cNvPr id="5" name="Multiplicar 4"/>
          <p:cNvSpPr/>
          <p:nvPr/>
        </p:nvSpPr>
        <p:spPr>
          <a:xfrm>
            <a:off x="7286779" y="4560218"/>
            <a:ext cx="813613" cy="1605086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3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Geração estocástica de partícula:</a:t>
            </a:r>
          </a:p>
          <a:p>
            <a:pPr lvl="1"/>
            <a:endParaRPr lang="pt-BR" b="1" u="sng" dirty="0" smtClean="0"/>
          </a:p>
          <a:p>
            <a:pPr lvl="1"/>
            <a:r>
              <a:rPr lang="pt-BR" dirty="0" smtClean="0"/>
              <a:t>Otimiza a nuvem em direção a solução ótima;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18" y="3429000"/>
            <a:ext cx="6430164" cy="270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2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16832"/>
          </a:xfrm>
        </p:spPr>
        <p:txBody>
          <a:bodyPr>
            <a:normAutofit fontScale="70000" lnSpcReduction="20000"/>
          </a:bodyPr>
          <a:lstStyle/>
          <a:p>
            <a:r>
              <a:rPr lang="pt-BR" b="1" u="sng" dirty="0" smtClean="0"/>
              <a:t>Fator de inércia W:</a:t>
            </a:r>
          </a:p>
          <a:p>
            <a:endParaRPr lang="pt-BR" b="1" u="sng" dirty="0"/>
          </a:p>
          <a:p>
            <a:pPr lvl="1"/>
            <a:r>
              <a:rPr lang="pt-BR" dirty="0" smtClean="0"/>
              <a:t>Dada a equação 1ª (V</a:t>
            </a:r>
            <a:r>
              <a:rPr lang="pt-BR" baseline="-25000" dirty="0" smtClean="0"/>
              <a:t>t+1</a:t>
            </a:r>
            <a:r>
              <a:rPr lang="pt-BR" dirty="0" smtClean="0"/>
              <a:t>), desempenha papel </a:t>
            </a:r>
            <a:r>
              <a:rPr lang="pt-BR" b="1" dirty="0" smtClean="0"/>
              <a:t>importante na otimização </a:t>
            </a:r>
            <a:r>
              <a:rPr lang="pt-BR" dirty="0" smtClean="0"/>
              <a:t>do PSO (XIA; WU, 2005);</a:t>
            </a:r>
          </a:p>
          <a:p>
            <a:pPr lvl="2"/>
            <a:r>
              <a:rPr lang="pt-BR" dirty="0" smtClean="0"/>
              <a:t>Valores </a:t>
            </a:r>
            <a:r>
              <a:rPr lang="pt-BR" b="1" dirty="0" smtClean="0">
                <a:solidFill>
                  <a:schemeClr val="accent6"/>
                </a:solidFill>
              </a:rPr>
              <a:t>altos</a:t>
            </a:r>
            <a:r>
              <a:rPr lang="pt-BR" dirty="0" smtClean="0"/>
              <a:t>: permite explorar o espaço de busca </a:t>
            </a:r>
            <a:r>
              <a:rPr lang="pt-BR" u="sng" dirty="0" smtClean="0"/>
              <a:t>amplamente</a:t>
            </a:r>
            <a:r>
              <a:rPr lang="pt-BR" dirty="0" smtClean="0"/>
              <a:t>;</a:t>
            </a:r>
          </a:p>
          <a:p>
            <a:pPr lvl="2"/>
            <a:r>
              <a:rPr lang="pt-BR" dirty="0" smtClean="0"/>
              <a:t>Valores </a:t>
            </a:r>
            <a:r>
              <a:rPr lang="pt-BR" b="1" dirty="0" smtClean="0">
                <a:solidFill>
                  <a:schemeClr val="accent6"/>
                </a:solidFill>
              </a:rPr>
              <a:t>baixos</a:t>
            </a:r>
            <a:r>
              <a:rPr lang="pt-BR" dirty="0" smtClean="0"/>
              <a:t>: permite explorar espaço de </a:t>
            </a:r>
            <a:r>
              <a:rPr lang="pt-BR" u="sng" dirty="0" smtClean="0"/>
              <a:t>maneira refinada</a:t>
            </a:r>
            <a:r>
              <a:rPr lang="pt-BR" dirty="0" smtClean="0"/>
              <a:t>, guiando-se pelos melhores locais </a:t>
            </a:r>
            <a:r>
              <a:rPr lang="pt-BR" i="1" dirty="0" smtClean="0"/>
              <a:t>(</a:t>
            </a:r>
            <a:r>
              <a:rPr lang="pt-BR" i="1" dirty="0" err="1" smtClean="0"/>
              <a:t>pBest</a:t>
            </a:r>
            <a:r>
              <a:rPr lang="pt-BR" i="1" dirty="0" smtClean="0"/>
              <a:t>) </a:t>
            </a:r>
            <a:r>
              <a:rPr lang="pt-BR" dirty="0" smtClean="0"/>
              <a:t>e global </a:t>
            </a:r>
            <a:r>
              <a:rPr lang="pt-BR" i="1" dirty="0" smtClean="0"/>
              <a:t>(</a:t>
            </a:r>
            <a:r>
              <a:rPr lang="pt-BR" i="1" dirty="0" err="1" smtClean="0"/>
              <a:t>gBest</a:t>
            </a:r>
            <a:r>
              <a:rPr lang="pt-BR" i="1" dirty="0" smtClean="0"/>
              <a:t>)</a:t>
            </a:r>
            <a:r>
              <a:rPr lang="pt-BR" dirty="0" smtClean="0"/>
              <a:t>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457200" y="4005064"/>
                <a:ext cx="4834880" cy="2424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 smtClean="0"/>
                  <a:t>Equação W:</a:t>
                </a:r>
              </a:p>
              <a:p>
                <a:endParaRPr lang="pt-BR" dirty="0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charset="0"/>
                      </a:rPr>
                      <m:t>𝑊</m:t>
                    </m:r>
                    <m:r>
                      <a:rPr lang="pt-BR" b="0" i="1" smtClean="0">
                        <a:latin typeface="Cambria Math" charset="0"/>
                      </a:rPr>
                      <m:t>=</m:t>
                    </m:r>
                    <m:r>
                      <a:rPr lang="pt-BR" b="0" i="1" smtClean="0">
                        <a:latin typeface="Cambria Math" charset="0"/>
                      </a:rPr>
                      <m:t>𝑊𝑚𝑎𝑥</m:t>
                    </m:r>
                    <m:r>
                      <a:rPr lang="pt-BR" b="0" i="1" smtClean="0">
                        <a:latin typeface="Cambria Math" charset="0"/>
                      </a:rPr>
                      <m:t> − 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pt-BR" b="0" i="1" baseline="-25000" smtClean="0">
                            <a:latin typeface="Cambria Math" charset="0"/>
                          </a:rPr>
                          <m:t>𝑚𝑎𝑥</m:t>
                        </m:r>
                        <m:r>
                          <a:rPr lang="pt-BR" b="0" i="1" smtClean="0">
                            <a:latin typeface="Cambria Math" charset="0"/>
                          </a:rPr>
                          <m:t> −</m:t>
                        </m:r>
                        <m:r>
                          <a:rPr lang="pt-BR" b="0" i="1" smtClean="0">
                            <a:latin typeface="Cambria Math" charset="0"/>
                          </a:rPr>
                          <m:t>𝑊𝑚𝑖𝑛</m:t>
                        </m:r>
                      </m:num>
                      <m:den>
                        <m:r>
                          <a:rPr lang="pt-BR" b="0" i="1" smtClean="0">
                            <a:latin typeface="Cambria Math" charset="0"/>
                          </a:rPr>
                          <m:t>𝐼𝑡𝑒𝑟</m:t>
                        </m:r>
                        <m:r>
                          <a:rPr lang="pt-BR" b="0" i="1" baseline="-25000" smtClean="0">
                            <a:latin typeface="Cambria Math" charset="0"/>
                          </a:rPr>
                          <m:t>𝑚𝑎𝑥</m:t>
                        </m:r>
                      </m:den>
                    </m:f>
                    <m:r>
                      <a:rPr lang="pt-BR" b="0" i="1" smtClean="0">
                        <a:latin typeface="Cambria Math" charset="0"/>
                      </a:rPr>
                      <m:t> ∗</m:t>
                    </m:r>
                    <m:r>
                      <a:rPr lang="pt-BR" b="0" i="1" smtClean="0">
                        <a:latin typeface="Cambria Math" charset="0"/>
                      </a:rPr>
                      <m:t>𝐼𝑡𝑒𝑟</m:t>
                    </m:r>
                  </m:oMath>
                </a14:m>
                <a:r>
                  <a:rPr lang="pt-BR" dirty="0" smtClean="0"/>
                  <a:t>,</a:t>
                </a:r>
              </a:p>
              <a:p>
                <a:endParaRPr lang="pt-BR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pt-BR" i="1" dirty="0" err="1" smtClean="0"/>
                  <a:t>W</a:t>
                </a:r>
                <a:r>
                  <a:rPr lang="pt-BR" i="1" baseline="-25000" dirty="0" err="1" smtClean="0"/>
                  <a:t>max</a:t>
                </a:r>
                <a:r>
                  <a:rPr lang="pt-BR" dirty="0" smtClean="0"/>
                  <a:t>: Valor máximo do fator de inércia;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pt-BR" i="1" dirty="0" err="1" smtClean="0"/>
                  <a:t>W</a:t>
                </a:r>
                <a:r>
                  <a:rPr lang="pt-BR" i="1" baseline="-25000" dirty="0" err="1" smtClean="0"/>
                  <a:t>min</a:t>
                </a:r>
                <a:r>
                  <a:rPr lang="pt-BR" dirty="0" smtClean="0"/>
                  <a:t>: Valor mínimo;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pt-BR" i="1" dirty="0" err="1" smtClean="0"/>
                  <a:t>Iter</a:t>
                </a:r>
                <a:r>
                  <a:rPr lang="pt-BR" i="1" baseline="-25000" dirty="0" err="1" smtClean="0"/>
                  <a:t>max</a:t>
                </a:r>
                <a:r>
                  <a:rPr lang="pt-BR" dirty="0" smtClean="0"/>
                  <a:t>: Número máximo de iterações do PSO;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pt-BR" i="1" dirty="0" smtClean="0"/>
                  <a:t>Iter</a:t>
                </a:r>
                <a:r>
                  <a:rPr lang="pt-BR" dirty="0" smtClean="0"/>
                  <a:t>: Iteração corrente do algoritmo PSO.</a:t>
                </a:r>
                <a:endParaRPr lang="pt-BR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05064"/>
                <a:ext cx="4834880" cy="2424638"/>
              </a:xfrm>
              <a:prstGeom prst="rect">
                <a:avLst/>
              </a:prstGeom>
              <a:blipFill rotWithShape="0">
                <a:blip r:embed="rId2"/>
                <a:stretch>
                  <a:fillRect l="-1009" t="-1508" b="-30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o 6"/>
          <p:cNvGrpSpPr/>
          <p:nvPr/>
        </p:nvGrpSpPr>
        <p:grpSpPr>
          <a:xfrm>
            <a:off x="5580112" y="4509120"/>
            <a:ext cx="3421821" cy="1826344"/>
            <a:chOff x="5580112" y="4149080"/>
            <a:chExt cx="3421821" cy="1826344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0112" y="4149080"/>
              <a:ext cx="3421821" cy="15841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CaixaDeTexto 5"/>
            <p:cNvSpPr txBox="1"/>
            <p:nvPr/>
          </p:nvSpPr>
          <p:spPr>
            <a:xfrm>
              <a:off x="5663493" y="5698425"/>
              <a:ext cx="32550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i="1" dirty="0" smtClean="0"/>
                <a:t>Intuição sobre o papel dos termos </a:t>
              </a:r>
              <a:r>
                <a:rPr lang="pt-BR" sz="1200" i="1" smtClean="0"/>
                <a:t>da equação 1a</a:t>
              </a:r>
              <a:endParaRPr lang="pt-BR" sz="12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4523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04864"/>
          </a:xfrm>
        </p:spPr>
        <p:txBody>
          <a:bodyPr>
            <a:normAutofit fontScale="55000" lnSpcReduction="20000"/>
          </a:bodyPr>
          <a:lstStyle/>
          <a:p>
            <a:r>
              <a:rPr lang="pt-BR" b="1" u="sng" dirty="0" smtClean="0"/>
              <a:t>Controle </a:t>
            </a:r>
            <a:r>
              <a:rPr lang="pt-BR" b="1" u="sng" dirty="0" err="1" smtClean="0"/>
              <a:t>antiestagnação</a:t>
            </a:r>
            <a:r>
              <a:rPr lang="pt-BR" b="1" u="sng" dirty="0" smtClean="0"/>
              <a:t>:</a:t>
            </a:r>
          </a:p>
          <a:p>
            <a:endParaRPr lang="pt-BR" b="1" u="sng" dirty="0"/>
          </a:p>
          <a:p>
            <a:r>
              <a:rPr lang="pt-BR" dirty="0" smtClean="0"/>
              <a:t>Através da equação 1a, a exploração de busca do PSO é fortemente influenciado pelos melhores valor local (</a:t>
            </a:r>
            <a:r>
              <a:rPr lang="pt-BR" dirty="0" err="1" smtClean="0"/>
              <a:t>pBest</a:t>
            </a:r>
            <a:r>
              <a:rPr lang="pt-BR" dirty="0" smtClean="0"/>
              <a:t>) e global (</a:t>
            </a:r>
            <a:r>
              <a:rPr lang="pt-BR" dirty="0" err="1" smtClean="0"/>
              <a:t>gBest</a:t>
            </a:r>
            <a:r>
              <a:rPr lang="pt-BR" dirty="0" smtClean="0"/>
              <a:t>);</a:t>
            </a:r>
          </a:p>
          <a:p>
            <a:pPr lvl="1"/>
            <a:r>
              <a:rPr lang="pt-BR" dirty="0" smtClean="0"/>
              <a:t>Pode ocorrer de ambos possuírem valores similares, o movimento das partículas pode ser fortemente induzida pelo melhor local corrente.</a:t>
            </a:r>
          </a:p>
          <a:p>
            <a:pPr lvl="1"/>
            <a:r>
              <a:rPr lang="pt-BR" dirty="0" smtClean="0"/>
              <a:t>Algoritmo fica </a:t>
            </a:r>
            <a:r>
              <a:rPr lang="pt-BR" dirty="0" err="1" smtClean="0"/>
              <a:t>viesado</a:t>
            </a:r>
            <a:r>
              <a:rPr lang="pt-BR" dirty="0" smtClean="0"/>
              <a:t> no mínimo local, gerando, na maioria das vezes, a mesma solução.</a:t>
            </a:r>
          </a:p>
          <a:p>
            <a:pPr lvl="1"/>
            <a:endParaRPr lang="pt-BR" dirty="0"/>
          </a:p>
          <a:p>
            <a:r>
              <a:rPr lang="pt-BR" dirty="0" smtClean="0"/>
              <a:t>Conforme ARANHA (2016), é possível implementar um controle </a:t>
            </a:r>
            <a:r>
              <a:rPr lang="pt-BR" dirty="0" err="1" smtClean="0"/>
              <a:t>antiestagnação</a:t>
            </a:r>
            <a:r>
              <a:rPr lang="pt-BR" dirty="0" smtClean="0"/>
              <a:t>;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457200" y="4187626"/>
            <a:ext cx="669228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Controle </a:t>
            </a:r>
            <a:r>
              <a:rPr lang="pt-BR" sz="1600" b="1" dirty="0" err="1" smtClean="0"/>
              <a:t>antiestagnação</a:t>
            </a:r>
            <a:r>
              <a:rPr lang="pt-BR" sz="1600" b="1" dirty="0" smtClean="0"/>
              <a:t> simples:</a:t>
            </a:r>
          </a:p>
          <a:p>
            <a:endParaRPr lang="pt-BR" sz="1600" dirty="0"/>
          </a:p>
          <a:p>
            <a:pPr marL="285750" indent="-285750">
              <a:buFont typeface="Arial" charset="0"/>
              <a:buChar char="•"/>
            </a:pPr>
            <a:r>
              <a:rPr lang="pt-BR" sz="1600" dirty="0" smtClean="0"/>
              <a:t>Criar </a:t>
            </a:r>
            <a:r>
              <a:rPr lang="pt-BR" sz="1600" dirty="0"/>
              <a:t>um </a:t>
            </a:r>
            <a:r>
              <a:rPr lang="pt-BR" sz="1600" b="1" dirty="0"/>
              <a:t>registro </a:t>
            </a:r>
            <a:r>
              <a:rPr lang="pt-BR" sz="1600" b="1" dirty="0" smtClean="0"/>
              <a:t>de soluções </a:t>
            </a:r>
            <a:r>
              <a:rPr lang="pt-BR" sz="1600" i="1" dirty="0" err="1" smtClean="0"/>
              <a:t>R</a:t>
            </a:r>
            <a:r>
              <a:rPr lang="pt-BR" sz="1600" dirty="0" smtClean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BR" sz="1600" dirty="0" smtClean="0"/>
              <a:t>A </a:t>
            </a:r>
            <a:r>
              <a:rPr lang="pt-BR" sz="1600" dirty="0"/>
              <a:t>cada </a:t>
            </a:r>
            <a:r>
              <a:rPr lang="pt-BR" sz="1600" dirty="0" err="1" smtClean="0"/>
              <a:t>iterac</a:t>
            </a:r>
            <a:r>
              <a:rPr lang="pt-BR" sz="1600" dirty="0" err="1"/>
              <a:t>̧</a:t>
            </a:r>
            <a:r>
              <a:rPr lang="pt-BR" sz="1600" dirty="0" err="1" smtClean="0"/>
              <a:t>ão</a:t>
            </a:r>
            <a:r>
              <a:rPr lang="pt-BR" sz="1600" dirty="0" smtClean="0"/>
              <a:t> do PSO, após </a:t>
            </a:r>
            <a:r>
              <a:rPr lang="pt-BR" sz="1600" b="1" dirty="0" smtClean="0"/>
              <a:t>atualizar a nuvem de partículas</a:t>
            </a:r>
            <a:r>
              <a:rPr lang="pt-BR" sz="1600" dirty="0" smtClean="0"/>
              <a:t>, faça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sz="1600" dirty="0" smtClean="0"/>
              <a:t>Se </a:t>
            </a:r>
            <a:r>
              <a:rPr lang="pt-BR" sz="1600" i="1" dirty="0" smtClean="0"/>
              <a:t>S</a:t>
            </a:r>
            <a:r>
              <a:rPr lang="pt-BR" sz="1600" i="1" baseline="-25000" dirty="0" smtClean="0"/>
              <a:t>i</a:t>
            </a:r>
            <a:r>
              <a:rPr lang="pt-BR" sz="1600" dirty="0" smtClean="0"/>
              <a:t> </a:t>
            </a:r>
            <a:r>
              <a:rPr lang="pt-BR" sz="1600" b="1" dirty="0" smtClean="0"/>
              <a:t>está</a:t>
            </a:r>
            <a:r>
              <a:rPr lang="pt-BR" sz="1600" dirty="0" smtClean="0"/>
              <a:t> </a:t>
            </a:r>
            <a:r>
              <a:rPr lang="pt-BR" sz="1600" b="1" dirty="0" smtClean="0"/>
              <a:t>contida em </a:t>
            </a:r>
            <a:r>
              <a:rPr lang="pt-BR" sz="1600" i="1" dirty="0" err="1" smtClean="0"/>
              <a:t>R</a:t>
            </a:r>
            <a:r>
              <a:rPr lang="pt-BR" sz="1600" dirty="0" smtClean="0"/>
              <a:t>: </a:t>
            </a:r>
          </a:p>
          <a:p>
            <a:pPr marL="1200150" lvl="2" indent="-285750">
              <a:buFont typeface="Arial" charset="0"/>
              <a:buChar char="•"/>
            </a:pPr>
            <a:r>
              <a:rPr lang="pt-BR" sz="1600" dirty="0" smtClean="0"/>
              <a:t>Enquanto </a:t>
            </a:r>
            <a:r>
              <a:rPr lang="pt-BR" sz="1600" i="1" dirty="0" smtClean="0"/>
              <a:t>S</a:t>
            </a:r>
            <a:r>
              <a:rPr lang="pt-BR" sz="1600" i="1" baseline="-25000" dirty="0" smtClean="0"/>
              <a:t>i</a:t>
            </a:r>
            <a:r>
              <a:rPr lang="pt-BR" sz="1600" dirty="0" smtClean="0"/>
              <a:t> </a:t>
            </a:r>
            <a:r>
              <a:rPr lang="pt-BR" sz="1600" b="1" dirty="0"/>
              <a:t>ainda pertencer ao </a:t>
            </a:r>
            <a:r>
              <a:rPr lang="pt-BR" sz="1600" b="1" dirty="0" smtClean="0"/>
              <a:t>registro </a:t>
            </a:r>
            <a:r>
              <a:rPr lang="pt-BR" sz="1600" i="1" dirty="0" err="1" smtClean="0"/>
              <a:t>R</a:t>
            </a:r>
            <a:r>
              <a:rPr lang="pt-BR" sz="1600" i="1" dirty="0" smtClean="0"/>
              <a:t> </a:t>
            </a:r>
            <a:r>
              <a:rPr lang="pt-BR" sz="1600" dirty="0" smtClean="0"/>
              <a:t>faça</a:t>
            </a:r>
            <a:endParaRPr lang="pt-BR" sz="1600" i="1" dirty="0" smtClean="0"/>
          </a:p>
          <a:p>
            <a:pPr marL="1657350" lvl="3" indent="-285750">
              <a:buFont typeface="Arial" charset="0"/>
              <a:buChar char="•"/>
            </a:pPr>
            <a:r>
              <a:rPr lang="pt-BR" sz="1600" dirty="0" smtClean="0"/>
              <a:t>Escolhe uma operação </a:t>
            </a:r>
            <a:r>
              <a:rPr lang="pt-BR" sz="1600" i="1" dirty="0" smtClean="0"/>
              <a:t>Oi</a:t>
            </a:r>
            <a:r>
              <a:rPr lang="pt-BR" sz="1600" dirty="0" smtClean="0"/>
              <a:t> pertencente a </a:t>
            </a:r>
            <a:r>
              <a:rPr lang="pt-BR" sz="1600" i="1" dirty="0" smtClean="0"/>
              <a:t>S</a:t>
            </a:r>
            <a:r>
              <a:rPr lang="pt-BR" sz="1600" i="1" baseline="-25000" dirty="0" smtClean="0"/>
              <a:t>i</a:t>
            </a:r>
            <a:r>
              <a:rPr lang="pt-BR" sz="1600" dirty="0" smtClean="0"/>
              <a:t> </a:t>
            </a:r>
            <a:r>
              <a:rPr lang="pt-BR" sz="1600" b="1" dirty="0" smtClean="0"/>
              <a:t>aleatoriamente</a:t>
            </a:r>
          </a:p>
          <a:p>
            <a:pPr marL="1657350" lvl="3" indent="-285750">
              <a:buFont typeface="Arial" charset="0"/>
              <a:buChar char="•"/>
            </a:pPr>
            <a:r>
              <a:rPr lang="pt-BR" sz="1600" dirty="0" smtClean="0"/>
              <a:t>Realiza a </a:t>
            </a:r>
            <a:r>
              <a:rPr lang="pt-BR" sz="1600" b="1" dirty="0"/>
              <a:t>troca do </a:t>
            </a:r>
            <a:r>
              <a:rPr lang="pt-BR" sz="1600" b="1" dirty="0" err="1"/>
              <a:t>nível</a:t>
            </a:r>
            <a:r>
              <a:rPr lang="pt-BR" sz="1600" b="1" dirty="0"/>
              <a:t> </a:t>
            </a:r>
            <a:r>
              <a:rPr lang="pt-BR" sz="1600" dirty="0"/>
              <a:t>em </a:t>
            </a:r>
            <a:r>
              <a:rPr lang="pt-BR" sz="1600" i="1" dirty="0" smtClean="0"/>
              <a:t>Oi</a:t>
            </a:r>
            <a:endParaRPr lang="pt-BR" sz="1600" dirty="0"/>
          </a:p>
          <a:p>
            <a:pPr marL="1200150" lvl="2" indent="-285750">
              <a:buFont typeface="Arial" charset="0"/>
              <a:buChar char="•"/>
            </a:pPr>
            <a:r>
              <a:rPr lang="pt-BR" sz="1600" dirty="0" smtClean="0"/>
              <a:t>Retorna </a:t>
            </a:r>
            <a:r>
              <a:rPr lang="pt-BR" sz="1600" b="1" dirty="0" smtClean="0"/>
              <a:t>nova solução </a:t>
            </a:r>
            <a:r>
              <a:rPr lang="pt-BR" sz="1600" i="1" dirty="0" smtClean="0"/>
              <a:t>S</a:t>
            </a:r>
            <a:r>
              <a:rPr lang="pt-BR" sz="1600" i="1" baseline="-25000" dirty="0" smtClean="0"/>
              <a:t>i</a:t>
            </a:r>
            <a:r>
              <a:rPr lang="pt-BR" sz="1600" dirty="0" smtClean="0"/>
              <a:t>;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50984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32656"/>
          </a:xfrm>
        </p:spPr>
        <p:txBody>
          <a:bodyPr>
            <a:normAutofit fontScale="85000" lnSpcReduction="10000"/>
          </a:bodyPr>
          <a:lstStyle/>
          <a:p>
            <a:r>
              <a:rPr lang="pt-BR" b="1" u="sng" dirty="0" smtClean="0"/>
              <a:t>Algoritmo SA:</a:t>
            </a:r>
            <a:r>
              <a:rPr lang="pt-BR" dirty="0" smtClean="0"/>
              <a:t> otimizar subproblema de </a:t>
            </a:r>
            <a:r>
              <a:rPr lang="pt-BR" b="1" dirty="0" smtClean="0">
                <a:solidFill>
                  <a:schemeClr val="accent6"/>
                </a:solidFill>
              </a:rPr>
              <a:t>produção</a:t>
            </a:r>
            <a:r>
              <a:rPr lang="pt-BR" dirty="0" smtClean="0"/>
              <a:t>;</a:t>
            </a:r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315418"/>
            <a:ext cx="4680520" cy="43695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999461" y="3501008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013219"/>
              </p:ext>
            </p:extLst>
          </p:nvPr>
        </p:nvGraphicFramePr>
        <p:xfrm>
          <a:off x="5717633" y="3883202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6149681" y="420762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M1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8360472" y="4205631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7412421" y="420762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34988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580112" y="4293096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4316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M1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7941123" y="4997719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Recebe o </a:t>
            </a:r>
            <a:r>
              <a:rPr lang="pt-BR" b="1" dirty="0" smtClean="0">
                <a:solidFill>
                  <a:schemeClr val="accent6"/>
                </a:solidFill>
              </a:rPr>
              <a:t>vetor de produção </a:t>
            </a:r>
            <a:r>
              <a:rPr lang="pt-BR" i="1" dirty="0" smtClean="0">
                <a:solidFill>
                  <a:schemeClr val="accent6"/>
                </a:solidFill>
              </a:rPr>
              <a:t>M</a:t>
            </a:r>
            <a:endParaRPr lang="pt-BR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Caso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seja a </a:t>
            </a:r>
            <a:r>
              <a:rPr lang="pt-BR" b="1" dirty="0" smtClean="0"/>
              <a:t>última operação </a:t>
            </a:r>
            <a:r>
              <a:rPr lang="pt-BR" dirty="0" smtClean="0"/>
              <a:t>de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i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/>
              <a:t>Retorna o </a:t>
            </a:r>
            <a:r>
              <a:rPr lang="pt-BR" b="1" dirty="0"/>
              <a:t>vetor de produção</a:t>
            </a:r>
            <a:r>
              <a:rPr lang="pt-BR" dirty="0"/>
              <a:t> </a:t>
            </a:r>
            <a:r>
              <a:rPr lang="pt-BR" i="1" dirty="0"/>
              <a:t>M</a:t>
            </a:r>
            <a:r>
              <a:rPr lang="pt-BR" i="1" dirty="0" smtClean="0"/>
              <a:t>*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111559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PROGRAMAÇÃO 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09119"/>
          </a:xfrm>
        </p:spPr>
        <p:txBody>
          <a:bodyPr>
            <a:normAutofit/>
          </a:bodyPr>
          <a:lstStyle/>
          <a:p>
            <a:r>
              <a:rPr lang="pt-BR" b="1" dirty="0" smtClean="0"/>
              <a:t>Desafio: </a:t>
            </a:r>
            <a:r>
              <a:rPr lang="pt-BR" dirty="0" smtClean="0"/>
              <a:t>como otimizar a produção com os recursos disponíveis, diminuindo custos e </a:t>
            </a:r>
            <a:r>
              <a:rPr lang="pt-BR" u="sng" dirty="0" smtClean="0"/>
              <a:t>maximizando</a:t>
            </a:r>
            <a:r>
              <a:rPr lang="pt-BR" dirty="0" smtClean="0"/>
              <a:t> o </a:t>
            </a:r>
            <a:r>
              <a:rPr lang="pt-BR" b="1" dirty="0" smtClean="0"/>
              <a:t>lucro produtivo</a:t>
            </a:r>
            <a:r>
              <a:rPr lang="pt-BR" dirty="0" smtClean="0"/>
              <a:t>?</a:t>
            </a:r>
          </a:p>
          <a:p>
            <a:endParaRPr lang="pt-BR" dirty="0"/>
          </a:p>
          <a:p>
            <a:r>
              <a:rPr lang="pt-BR" dirty="0" smtClean="0"/>
              <a:t>**** Inserir figura </a:t>
            </a:r>
            <a:r>
              <a:rPr lang="pt-BR" dirty="0" err="1" smtClean="0"/>
              <a:t>hierarquica</a:t>
            </a:r>
            <a:r>
              <a:rPr lang="pt-BR" dirty="0" smtClean="0"/>
              <a:t> ***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815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580112" y="4293096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4316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/>
                </a:solidFill>
              </a:rPr>
              <a:t>M1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941123" y="4997719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produção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Escolhe uma </a:t>
            </a:r>
            <a:r>
              <a:rPr lang="pt-BR" b="1" dirty="0" smtClean="0">
                <a:solidFill>
                  <a:schemeClr val="accent6"/>
                </a:solidFill>
              </a:rPr>
              <a:t>máquina aleatória </a:t>
            </a:r>
            <a:r>
              <a:rPr lang="pt-BR" i="1" dirty="0" smtClean="0">
                <a:solidFill>
                  <a:schemeClr val="accent6"/>
                </a:solidFill>
              </a:rPr>
              <a:t>M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endParaRPr lang="pt-BR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Caso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seja a </a:t>
            </a:r>
            <a:r>
              <a:rPr lang="pt-BR" b="1" dirty="0" smtClean="0"/>
              <a:t>última operação </a:t>
            </a:r>
            <a:r>
              <a:rPr lang="pt-BR" dirty="0" smtClean="0"/>
              <a:t>de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i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/>
              <a:t>Retorna o </a:t>
            </a:r>
            <a:r>
              <a:rPr lang="pt-BR" b="1" dirty="0"/>
              <a:t>vetor de produção</a:t>
            </a:r>
            <a:r>
              <a:rPr lang="pt-BR" dirty="0"/>
              <a:t> </a:t>
            </a:r>
            <a:r>
              <a:rPr lang="pt-BR" i="1" dirty="0"/>
              <a:t>M*</a:t>
            </a:r>
          </a:p>
          <a:p>
            <a:pPr marL="285750" indent="-285750">
              <a:buFont typeface="Arial" charset="0"/>
              <a:buChar char="•"/>
            </a:pPr>
            <a:endParaRPr lang="pt-BR" i="1" baseline="-25000" dirty="0"/>
          </a:p>
        </p:txBody>
      </p:sp>
      <p:sp>
        <p:nvSpPr>
          <p:cNvPr id="10" name="Seta para a Direita 9"/>
          <p:cNvSpPr/>
          <p:nvPr/>
        </p:nvSpPr>
        <p:spPr>
          <a:xfrm rot="16200000">
            <a:off x="5788924" y="5395321"/>
            <a:ext cx="381672" cy="2941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842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580112" y="4293096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894556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6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/>
                </a:solidFill>
              </a:rPr>
              <a:t>M1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941123" y="4997719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produção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Enquanto </a:t>
            </a:r>
            <a:r>
              <a:rPr lang="pt-BR" b="1" i="1" dirty="0" smtClean="0">
                <a:solidFill>
                  <a:schemeClr val="accent6"/>
                </a:solidFill>
              </a:rPr>
              <a:t>operações(Mi) </a:t>
            </a:r>
            <a:r>
              <a:rPr lang="pt-BR" b="1" dirty="0" smtClean="0">
                <a:solidFill>
                  <a:schemeClr val="accent6"/>
                </a:solidFill>
              </a:rPr>
              <a:t>&lt; 2</a:t>
            </a:r>
            <a:endParaRPr lang="pt-BR" dirty="0" smtClean="0">
              <a:solidFill>
                <a:schemeClr val="accent6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Escolhe </a:t>
            </a:r>
            <a:r>
              <a:rPr lang="pt-BR" dirty="0">
                <a:solidFill>
                  <a:schemeClr val="accent6"/>
                </a:solidFill>
              </a:rPr>
              <a:t>uma </a:t>
            </a:r>
            <a:r>
              <a:rPr lang="pt-BR" b="1" dirty="0">
                <a:solidFill>
                  <a:schemeClr val="accent6"/>
                </a:solidFill>
              </a:rPr>
              <a:t>máquina aleatória </a:t>
            </a:r>
            <a:r>
              <a:rPr lang="pt-BR" i="1" dirty="0" smtClean="0">
                <a:solidFill>
                  <a:schemeClr val="accent6"/>
                </a:solidFill>
              </a:rPr>
              <a:t>M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endParaRPr lang="pt-BR" dirty="0">
              <a:solidFill>
                <a:schemeClr val="accent6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Caso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seja a </a:t>
            </a:r>
            <a:r>
              <a:rPr lang="pt-BR" b="1" dirty="0" smtClean="0"/>
              <a:t>última operação </a:t>
            </a:r>
            <a:r>
              <a:rPr lang="pt-BR" dirty="0" smtClean="0"/>
              <a:t>de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i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/>
              <a:t>Retorna o </a:t>
            </a:r>
            <a:r>
              <a:rPr lang="pt-BR" b="1" dirty="0"/>
              <a:t>vetor de produção</a:t>
            </a:r>
            <a:r>
              <a:rPr lang="pt-BR" dirty="0"/>
              <a:t> </a:t>
            </a:r>
            <a:r>
              <a:rPr lang="pt-BR" i="1" dirty="0"/>
              <a:t>M</a:t>
            </a:r>
            <a:r>
              <a:rPr lang="pt-BR" i="1" dirty="0" smtClean="0"/>
              <a:t>*</a:t>
            </a:r>
            <a:endParaRPr lang="pt-BR" i="1" dirty="0"/>
          </a:p>
        </p:txBody>
      </p:sp>
      <p:sp>
        <p:nvSpPr>
          <p:cNvPr id="10" name="Seta para a Direita 9"/>
          <p:cNvSpPr/>
          <p:nvPr/>
        </p:nvSpPr>
        <p:spPr>
          <a:xfrm rot="16200000">
            <a:off x="5788924" y="5395321"/>
            <a:ext cx="381672" cy="2941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22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6213276" y="5364493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265784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</a:t>
                      </a:r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pt-BR" b="1" dirty="0" smtClean="0">
                          <a:solidFill>
                            <a:schemeClr val="accent6"/>
                          </a:solidFill>
                        </a:rPr>
                        <a:t>8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/>
                </a:solidFill>
              </a:rPr>
              <a:t>M1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941123" y="4997719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produção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Em Mi, escolhe uma </a:t>
            </a:r>
            <a:r>
              <a:rPr lang="pt-BR" b="1" dirty="0" smtClean="0">
                <a:solidFill>
                  <a:schemeClr val="accent6"/>
                </a:solidFill>
              </a:rPr>
              <a:t>operação aleatória </a:t>
            </a:r>
            <a:r>
              <a:rPr lang="pt-BR" i="1" dirty="0" smtClean="0">
                <a:solidFill>
                  <a:schemeClr val="accent6"/>
                </a:solidFill>
              </a:rPr>
              <a:t>O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endParaRPr lang="pt-BR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Caso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seja a </a:t>
            </a:r>
            <a:r>
              <a:rPr lang="pt-BR" b="1" dirty="0" smtClean="0"/>
              <a:t>última operação </a:t>
            </a:r>
            <a:r>
              <a:rPr lang="pt-BR" dirty="0" smtClean="0"/>
              <a:t>de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i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Retorna o </a:t>
            </a:r>
            <a:r>
              <a:rPr lang="pt-BR" b="1" dirty="0" smtClean="0"/>
              <a:t>vetor de produção</a:t>
            </a:r>
            <a:r>
              <a:rPr lang="pt-BR" dirty="0" smtClean="0"/>
              <a:t> </a:t>
            </a:r>
            <a:r>
              <a:rPr lang="pt-BR" i="1" dirty="0" smtClean="0"/>
              <a:t>M*</a:t>
            </a:r>
            <a:endParaRPr lang="pt-BR" i="1" dirty="0"/>
          </a:p>
        </p:txBody>
      </p:sp>
      <p:sp>
        <p:nvSpPr>
          <p:cNvPr id="10" name="Seta para a Direita 9"/>
          <p:cNvSpPr/>
          <p:nvPr/>
        </p:nvSpPr>
        <p:spPr>
          <a:xfrm rot="16200000">
            <a:off x="5788924" y="5395321"/>
            <a:ext cx="381672" cy="2941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de Seta Reta 13"/>
          <p:cNvCxnSpPr/>
          <p:nvPr/>
        </p:nvCxnSpPr>
        <p:spPr>
          <a:xfrm>
            <a:off x="6300192" y="4365104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37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6213276" y="5667982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046403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</a:t>
                      </a:r>
                      <a:r>
                        <a:rPr lang="pt-BR" b="1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, 2, </a:t>
                      </a:r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pt-BR" b="1" dirty="0" smtClean="0">
                          <a:solidFill>
                            <a:schemeClr val="accent6"/>
                          </a:solidFill>
                        </a:rPr>
                        <a:t>8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530319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/>
                </a:solidFill>
              </a:rPr>
              <a:t>M1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941123" y="5301208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530319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produção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Caso </a:t>
            </a:r>
            <a:r>
              <a:rPr lang="pt-BR" i="1" dirty="0" smtClean="0">
                <a:solidFill>
                  <a:schemeClr val="accent6"/>
                </a:solidFill>
              </a:rPr>
              <a:t>O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r>
              <a:rPr lang="pt-BR" dirty="0" smtClean="0">
                <a:solidFill>
                  <a:schemeClr val="accent6"/>
                </a:solidFill>
              </a:rPr>
              <a:t> seja a </a:t>
            </a:r>
            <a:r>
              <a:rPr lang="pt-BR" b="1" dirty="0" smtClean="0">
                <a:solidFill>
                  <a:schemeClr val="accent6"/>
                </a:solidFill>
              </a:rPr>
              <a:t>última operação </a:t>
            </a:r>
            <a:r>
              <a:rPr lang="pt-BR" dirty="0" smtClean="0">
                <a:solidFill>
                  <a:schemeClr val="accent6"/>
                </a:solidFill>
              </a:rPr>
              <a:t>de </a:t>
            </a:r>
            <a:r>
              <a:rPr lang="pt-BR" i="1" dirty="0" smtClean="0">
                <a:solidFill>
                  <a:schemeClr val="accent6"/>
                </a:solidFill>
              </a:rPr>
              <a:t>M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endParaRPr lang="pt-BR" i="1" dirty="0" smtClean="0">
              <a:solidFill>
                <a:schemeClr val="accent6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Retorna o </a:t>
            </a:r>
            <a:r>
              <a:rPr lang="pt-BR" b="1" dirty="0" smtClean="0"/>
              <a:t>vetor de produção</a:t>
            </a:r>
            <a:r>
              <a:rPr lang="pt-BR" dirty="0" smtClean="0"/>
              <a:t> </a:t>
            </a:r>
            <a:r>
              <a:rPr lang="pt-BR" i="1" dirty="0" smtClean="0"/>
              <a:t>M*</a:t>
            </a:r>
            <a:endParaRPr lang="pt-BR" i="1" dirty="0"/>
          </a:p>
        </p:txBody>
      </p:sp>
      <p:sp>
        <p:nvSpPr>
          <p:cNvPr id="10" name="Seta para a Direita 9"/>
          <p:cNvSpPr/>
          <p:nvPr/>
        </p:nvSpPr>
        <p:spPr>
          <a:xfrm rot="16200000">
            <a:off x="5788924" y="5698810"/>
            <a:ext cx="381672" cy="2941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 Curva para Baixo 15"/>
          <p:cNvSpPr/>
          <p:nvPr/>
        </p:nvSpPr>
        <p:spPr>
          <a:xfrm flipH="1">
            <a:off x="5580111" y="4489715"/>
            <a:ext cx="799295" cy="204540"/>
          </a:xfrm>
          <a:prstGeom prst="curved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 Curva para Baixo 17"/>
          <p:cNvSpPr/>
          <p:nvPr/>
        </p:nvSpPr>
        <p:spPr>
          <a:xfrm rot="10800000" flipH="1">
            <a:off x="5580111" y="5024659"/>
            <a:ext cx="799297" cy="207046"/>
          </a:xfrm>
          <a:prstGeom prst="curved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9" name="Conector de Seta Reta 18"/>
          <p:cNvCxnSpPr/>
          <p:nvPr/>
        </p:nvCxnSpPr>
        <p:spPr>
          <a:xfrm>
            <a:off x="6300192" y="4365104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00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6213276" y="5667982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405364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</a:t>
                      </a:r>
                      <a:r>
                        <a:rPr lang="pt-BR" b="1" dirty="0" smtClean="0">
                          <a:solidFill>
                            <a:schemeClr val="accent6"/>
                          </a:solidFill>
                        </a:rPr>
                        <a:t>8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, 2, </a:t>
                      </a:r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pt-BR" b="1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530319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/>
                </a:solidFill>
              </a:rPr>
              <a:t>M1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941123" y="5301208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530319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produção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Caso </a:t>
            </a:r>
            <a:r>
              <a:rPr lang="pt-BR" i="1" dirty="0" smtClean="0">
                <a:solidFill>
                  <a:schemeClr val="accent6"/>
                </a:solidFill>
              </a:rPr>
              <a:t>O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r>
              <a:rPr lang="pt-BR" dirty="0" smtClean="0">
                <a:solidFill>
                  <a:schemeClr val="accent6"/>
                </a:solidFill>
              </a:rPr>
              <a:t> seja a </a:t>
            </a:r>
            <a:r>
              <a:rPr lang="pt-BR" b="1" dirty="0" smtClean="0">
                <a:solidFill>
                  <a:schemeClr val="accent6"/>
                </a:solidFill>
              </a:rPr>
              <a:t>última operação </a:t>
            </a:r>
            <a:r>
              <a:rPr lang="pt-BR" dirty="0" smtClean="0">
                <a:solidFill>
                  <a:schemeClr val="accent6"/>
                </a:solidFill>
              </a:rPr>
              <a:t>de </a:t>
            </a:r>
            <a:r>
              <a:rPr lang="pt-BR" i="1" dirty="0" smtClean="0">
                <a:solidFill>
                  <a:schemeClr val="accent6"/>
                </a:solidFill>
              </a:rPr>
              <a:t>M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endParaRPr lang="pt-BR" i="1" dirty="0" smtClean="0">
              <a:solidFill>
                <a:schemeClr val="accent6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>
                <a:solidFill>
                  <a:schemeClr val="accent6"/>
                </a:solidFill>
              </a:rPr>
              <a:t>O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r>
              <a:rPr lang="pt-BR" dirty="0" smtClean="0">
                <a:solidFill>
                  <a:schemeClr val="accent6"/>
                </a:solidFill>
              </a:rPr>
              <a:t> </a:t>
            </a:r>
            <a:r>
              <a:rPr lang="pt-BR" b="1" dirty="0" smtClean="0">
                <a:solidFill>
                  <a:schemeClr val="accent6"/>
                </a:solidFill>
              </a:rPr>
              <a:t>troca de valor </a:t>
            </a:r>
            <a:r>
              <a:rPr lang="pt-BR" dirty="0" smtClean="0">
                <a:solidFill>
                  <a:schemeClr val="accent6"/>
                </a:solidFill>
              </a:rPr>
              <a:t>com </a:t>
            </a:r>
            <a:r>
              <a:rPr lang="pt-BR" i="1" dirty="0" smtClean="0">
                <a:solidFill>
                  <a:schemeClr val="accent6"/>
                </a:solidFill>
              </a:rPr>
              <a:t>O</a:t>
            </a:r>
            <a:r>
              <a:rPr lang="pt-BR" i="1" baseline="-25000" dirty="0" smtClean="0">
                <a:solidFill>
                  <a:schemeClr val="accent6"/>
                </a:solidFill>
              </a:rPr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Retorna o </a:t>
            </a:r>
            <a:r>
              <a:rPr lang="pt-BR" b="1" dirty="0" smtClean="0"/>
              <a:t>vetor de produção</a:t>
            </a:r>
            <a:r>
              <a:rPr lang="pt-BR" dirty="0" smtClean="0"/>
              <a:t> </a:t>
            </a:r>
            <a:r>
              <a:rPr lang="pt-BR" i="1" dirty="0" smtClean="0"/>
              <a:t>M*</a:t>
            </a:r>
            <a:endParaRPr lang="pt-BR" i="1" dirty="0"/>
          </a:p>
        </p:txBody>
      </p:sp>
      <p:sp>
        <p:nvSpPr>
          <p:cNvPr id="10" name="Seta para a Direita 9"/>
          <p:cNvSpPr/>
          <p:nvPr/>
        </p:nvSpPr>
        <p:spPr>
          <a:xfrm rot="16200000">
            <a:off x="5788924" y="5698810"/>
            <a:ext cx="381672" cy="2941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 Curva para Baixo 15"/>
          <p:cNvSpPr/>
          <p:nvPr/>
        </p:nvSpPr>
        <p:spPr>
          <a:xfrm flipH="1">
            <a:off x="5580111" y="4489715"/>
            <a:ext cx="799295" cy="204540"/>
          </a:xfrm>
          <a:prstGeom prst="curved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 Curva para Baixo 17"/>
          <p:cNvSpPr/>
          <p:nvPr/>
        </p:nvSpPr>
        <p:spPr>
          <a:xfrm rot="10800000" flipH="1">
            <a:off x="5580111" y="5024659"/>
            <a:ext cx="799297" cy="207046"/>
          </a:xfrm>
          <a:prstGeom prst="curved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5652120" y="4365104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35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580112" y="4293096"/>
            <a:ext cx="275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62652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{8, 2, 5, 1}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M1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7941123" y="4997719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produção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Caso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seja a </a:t>
            </a:r>
            <a:r>
              <a:rPr lang="pt-BR" b="1" dirty="0" smtClean="0"/>
              <a:t>última operação </a:t>
            </a:r>
            <a:r>
              <a:rPr lang="pt-BR" dirty="0" smtClean="0"/>
              <a:t>de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i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>
                <a:solidFill>
                  <a:schemeClr val="accent6"/>
                </a:solidFill>
              </a:rPr>
              <a:t>Retorna o </a:t>
            </a:r>
            <a:r>
              <a:rPr lang="pt-BR" b="1" dirty="0">
                <a:solidFill>
                  <a:schemeClr val="accent6"/>
                </a:solidFill>
              </a:rPr>
              <a:t>vetor de produção</a:t>
            </a:r>
            <a:r>
              <a:rPr lang="pt-BR" dirty="0">
                <a:solidFill>
                  <a:schemeClr val="accent6"/>
                </a:solidFill>
              </a:rPr>
              <a:t> </a:t>
            </a:r>
            <a:r>
              <a:rPr lang="pt-BR" i="1" dirty="0">
                <a:solidFill>
                  <a:schemeClr val="accent6"/>
                </a:solidFill>
              </a:rPr>
              <a:t>M</a:t>
            </a:r>
            <a:r>
              <a:rPr lang="pt-BR" i="1" dirty="0" smtClean="0">
                <a:solidFill>
                  <a:schemeClr val="accent6"/>
                </a:solidFill>
              </a:rPr>
              <a:t>*</a:t>
            </a:r>
            <a:endParaRPr lang="pt-BR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89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12776"/>
          </a:xfrm>
        </p:spPr>
        <p:txBody>
          <a:bodyPr>
            <a:normAutofit fontScale="85000" lnSpcReduction="20000"/>
          </a:bodyPr>
          <a:lstStyle/>
          <a:p>
            <a:r>
              <a:rPr lang="pt-BR" b="1" u="sng" dirty="0" smtClean="0"/>
              <a:t>Resultados:</a:t>
            </a:r>
          </a:p>
          <a:p>
            <a:endParaRPr lang="pt-BR" b="1" u="sng" dirty="0"/>
          </a:p>
          <a:p>
            <a:pPr lvl="1"/>
            <a:r>
              <a:rPr lang="pt-BR" dirty="0" smtClean="0"/>
              <a:t>Testes executados*: 10</a:t>
            </a:r>
          </a:p>
          <a:p>
            <a:pPr lvl="1"/>
            <a:r>
              <a:rPr lang="pt-BR" dirty="0" smtClean="0"/>
              <a:t>Base de dados: KACEM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696340"/>
              </p:ext>
            </p:extLst>
          </p:nvPr>
        </p:nvGraphicFramePr>
        <p:xfrm>
          <a:off x="539551" y="3395538"/>
          <a:ext cx="8064897" cy="30164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56185"/>
                <a:gridCol w="948960"/>
                <a:gridCol w="631913"/>
                <a:gridCol w="904375"/>
                <a:gridCol w="1961732"/>
                <a:gridCol w="1961732"/>
              </a:tblGrid>
              <a:tr h="362524">
                <a:tc rowSpan="2">
                  <a:txBody>
                    <a:bodyPr/>
                    <a:lstStyle/>
                    <a:p>
                      <a:r>
                        <a:rPr lang="pt-BR" dirty="0" err="1" smtClean="0"/>
                        <a:t>NxM</a:t>
                      </a:r>
                      <a:r>
                        <a:rPr lang="pt-BR" dirty="0" smtClean="0"/>
                        <a:t> (</a:t>
                      </a:r>
                      <a:r>
                        <a:rPr lang="pt-BR" dirty="0" err="1" smtClean="0"/>
                        <a:t>dataset</a:t>
                      </a:r>
                      <a:r>
                        <a:rPr lang="pt-BR" dirty="0" smtClean="0"/>
                        <a:t>)</a:t>
                      </a:r>
                      <a:endParaRPr lang="pt-BR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ARANHA, G. (2016)</a:t>
                      </a:r>
                      <a:endParaRPr lang="pt-BR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XIA, W.; WU, Z. (2005)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/>
                        <a:t>Diego </a:t>
                      </a:r>
                      <a:r>
                        <a:rPr lang="pt-BR" b="1" dirty="0" err="1" smtClean="0"/>
                        <a:t>Cavalca</a:t>
                      </a:r>
                      <a:endParaRPr lang="pt-BR" b="1" dirty="0" smtClean="0"/>
                    </a:p>
                  </a:txBody>
                  <a:tcPr/>
                </a:tc>
              </a:tr>
              <a:tr h="3625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>
                          <a:solidFill>
                            <a:schemeClr val="bg1"/>
                          </a:solidFill>
                        </a:rPr>
                        <a:t>RRHC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>
                          <a:solidFill>
                            <a:schemeClr val="bg1"/>
                          </a:solidFill>
                        </a:rPr>
                        <a:t>SA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>
                          <a:solidFill>
                            <a:schemeClr val="bg1"/>
                          </a:solidFill>
                        </a:rPr>
                        <a:t>TS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4x5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11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11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11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...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11</a:t>
                      </a:r>
                      <a:endParaRPr lang="pt-BR" b="1" dirty="0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8x8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15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14</a:t>
                      </a:r>
                      <a:endParaRPr lang="pt-BR" b="1" dirty="0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10x10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8</a:t>
                      </a:r>
                      <a:endParaRPr lang="pt-BR" b="1" dirty="0"/>
                    </a:p>
                  </a:txBody>
                  <a:tcPr/>
                </a:tc>
              </a:tr>
              <a:tr h="567470">
                <a:tc>
                  <a:txBody>
                    <a:bodyPr/>
                    <a:lstStyle/>
                    <a:p>
                      <a:r>
                        <a:rPr lang="pt-BR" dirty="0" smtClean="0"/>
                        <a:t>15x10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13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4757336" y="6596390"/>
            <a:ext cx="4373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100" i="1" dirty="0" smtClean="0"/>
              <a:t>* A base 15x10 não permitiu executar 10 testes a tempo da apresentação.</a:t>
            </a:r>
            <a:endParaRPr lang="pt-BR" sz="1100" i="1" dirty="0"/>
          </a:p>
        </p:txBody>
      </p:sp>
    </p:spTree>
    <p:extLst>
      <p:ext uri="{BB962C8B-B14F-4D97-AF65-F5344CB8AC3E}">
        <p14:creationId xmlns:p14="http://schemas.microsoft.com/office/powerpoint/2010/main" val="122431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1324744"/>
          </a:xfrm>
        </p:spPr>
        <p:txBody>
          <a:bodyPr>
            <a:normAutofit fontScale="70000" lnSpcReduction="20000"/>
          </a:bodyPr>
          <a:lstStyle/>
          <a:p>
            <a:r>
              <a:rPr lang="pt-BR" sz="2600" b="1" u="sng" dirty="0" smtClean="0"/>
              <a:t>Resultado 4x5:</a:t>
            </a:r>
          </a:p>
          <a:p>
            <a:endParaRPr lang="pt-BR" sz="2600" b="1" u="sng" dirty="0"/>
          </a:p>
          <a:p>
            <a:pPr lvl="1"/>
            <a:r>
              <a:rPr lang="pt-BR" sz="2300" dirty="0" smtClean="0"/>
              <a:t>Melhor </a:t>
            </a:r>
            <a:r>
              <a:rPr lang="pt-BR" sz="2300" dirty="0" err="1" smtClean="0"/>
              <a:t>makespan</a:t>
            </a:r>
            <a:r>
              <a:rPr lang="pt-BR" sz="2300" dirty="0" smtClean="0"/>
              <a:t>: </a:t>
            </a:r>
            <a:r>
              <a:rPr lang="pt-BR" sz="2300" b="1" dirty="0" smtClean="0"/>
              <a:t>11</a:t>
            </a:r>
          </a:p>
          <a:p>
            <a:pPr lvl="1"/>
            <a:r>
              <a:rPr lang="pt-BR" sz="2300" dirty="0" smtClean="0"/>
              <a:t>Atingiu o benchmark: </a:t>
            </a:r>
            <a:r>
              <a:rPr lang="pt-BR" sz="2300" b="1" dirty="0" smtClean="0"/>
              <a:t>SIM</a:t>
            </a:r>
          </a:p>
          <a:p>
            <a:pPr lvl="1"/>
            <a:r>
              <a:rPr lang="pt-BR" sz="2300" dirty="0" smtClean="0"/>
              <a:t>Margem de aceite*: </a:t>
            </a:r>
            <a:r>
              <a:rPr lang="pt-BR" sz="2300" b="1" dirty="0" smtClean="0"/>
              <a:t>SIM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406772"/>
              </p:ext>
            </p:extLst>
          </p:nvPr>
        </p:nvGraphicFramePr>
        <p:xfrm>
          <a:off x="971600" y="2996952"/>
          <a:ext cx="2808312" cy="370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2208"/>
                <a:gridCol w="936104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PARÂMETRO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VALOR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Iterações PSO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Tam. da nuvem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Fator</a:t>
                      </a:r>
                      <a:r>
                        <a:rPr lang="pt-BR" sz="1400" baseline="0" dirty="0" smtClean="0"/>
                        <a:t> inércia (</a:t>
                      </a:r>
                      <a:r>
                        <a:rPr lang="pt-BR" sz="1400" baseline="0" dirty="0" err="1" smtClean="0"/>
                        <a:t>w</a:t>
                      </a:r>
                      <a:r>
                        <a:rPr lang="pt-BR" sz="1400" baseline="0" dirty="0" smtClean="0"/>
                        <a:t>)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0.4~1.2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C1 = C2</a:t>
                      </a:r>
                      <a:r>
                        <a:rPr lang="pt-BR" sz="1400" baseline="0" dirty="0" smtClean="0"/>
                        <a:t>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Recursos </a:t>
                      </a:r>
                      <a:r>
                        <a:rPr lang="pt-BR" sz="1400" baseline="0" dirty="0" smtClean="0"/>
                        <a:t>descartados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4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o-RO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Temp. </a:t>
                      </a:r>
                      <a:r>
                        <a:rPr lang="ro-RO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Inicial</a:t>
                      </a:r>
                      <a:endParaRPr lang="de-DE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Final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Fator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resfr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(SA) Iter. por temp.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10</a:t>
                      </a:r>
                      <a:endParaRPr lang="pt-B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5004048" y="6581001"/>
            <a:ext cx="41563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200" i="1" dirty="0" smtClean="0"/>
              <a:t>* Valor obtido no máximo 10</a:t>
            </a:r>
            <a:r>
              <a:rPr lang="pt-BR" sz="1200" i="1" dirty="0"/>
              <a:t>% </a:t>
            </a:r>
            <a:r>
              <a:rPr lang="pt-BR" sz="1200" i="1" dirty="0" smtClean="0"/>
              <a:t>acima do benchmark conhecido 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139773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Resultado 4x5: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2798956"/>
            <a:ext cx="4848470" cy="363635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636912"/>
            <a:ext cx="5280587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8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1324744"/>
          </a:xfrm>
        </p:spPr>
        <p:txBody>
          <a:bodyPr>
            <a:normAutofit fontScale="70000" lnSpcReduction="20000"/>
          </a:bodyPr>
          <a:lstStyle/>
          <a:p>
            <a:r>
              <a:rPr lang="pt-BR" sz="2600" b="1" u="sng" dirty="0" smtClean="0"/>
              <a:t>Resultado 8x8:</a:t>
            </a:r>
          </a:p>
          <a:p>
            <a:endParaRPr lang="pt-BR" sz="2600" b="1" u="sng" dirty="0"/>
          </a:p>
          <a:p>
            <a:pPr lvl="1"/>
            <a:r>
              <a:rPr lang="pt-BR" sz="2300" dirty="0" smtClean="0"/>
              <a:t>Melhor </a:t>
            </a:r>
            <a:r>
              <a:rPr lang="pt-BR" sz="2300" dirty="0" err="1" smtClean="0"/>
              <a:t>makespan</a:t>
            </a:r>
            <a:r>
              <a:rPr lang="pt-BR" sz="2300" dirty="0" smtClean="0"/>
              <a:t>: </a:t>
            </a:r>
            <a:r>
              <a:rPr lang="pt-BR" sz="2300" b="1" dirty="0" smtClean="0"/>
              <a:t>14</a:t>
            </a:r>
          </a:p>
          <a:p>
            <a:pPr lvl="1"/>
            <a:r>
              <a:rPr lang="pt-BR" sz="2300" dirty="0" smtClean="0"/>
              <a:t>Atingiu o benchmark: </a:t>
            </a:r>
            <a:r>
              <a:rPr lang="pt-BR" sz="2300" b="1" dirty="0" smtClean="0"/>
              <a:t>SIM</a:t>
            </a:r>
          </a:p>
          <a:p>
            <a:pPr lvl="1"/>
            <a:r>
              <a:rPr lang="pt-BR" sz="2300" dirty="0" smtClean="0"/>
              <a:t>Margem de aceite*: </a:t>
            </a:r>
            <a:r>
              <a:rPr lang="pt-BR" sz="2300" b="1" dirty="0" smtClean="0"/>
              <a:t>SIM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61243"/>
              </p:ext>
            </p:extLst>
          </p:nvPr>
        </p:nvGraphicFramePr>
        <p:xfrm>
          <a:off x="611560" y="3011100"/>
          <a:ext cx="2808312" cy="370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2208"/>
                <a:gridCol w="936104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PARÂMETRO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VALOR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Iterações PSO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Tam. da nuvem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50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Fator</a:t>
                      </a:r>
                      <a:r>
                        <a:rPr lang="pt-BR" sz="1400" baseline="0" dirty="0" smtClean="0"/>
                        <a:t> inércia (</a:t>
                      </a:r>
                      <a:r>
                        <a:rPr lang="pt-BR" sz="1400" baseline="0" dirty="0" err="1" smtClean="0"/>
                        <a:t>w</a:t>
                      </a:r>
                      <a:r>
                        <a:rPr lang="pt-BR" sz="1400" baseline="0" dirty="0" smtClean="0"/>
                        <a:t>)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0.4~1.2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C1 = C2</a:t>
                      </a:r>
                      <a:r>
                        <a:rPr lang="pt-BR" sz="1400" baseline="0" dirty="0" smtClean="0"/>
                        <a:t>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Recursos </a:t>
                      </a:r>
                      <a:r>
                        <a:rPr lang="pt-BR" sz="1400" baseline="0" dirty="0" smtClean="0"/>
                        <a:t>descartados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4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o-RO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Temp. </a:t>
                      </a:r>
                      <a:r>
                        <a:rPr lang="ro-RO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Inicial</a:t>
                      </a:r>
                      <a:endParaRPr lang="de-DE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Final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Fator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resfr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(SA) Iter. por temp.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20</a:t>
                      </a:r>
                      <a:endParaRPr lang="pt-B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5004048" y="6581001"/>
            <a:ext cx="41563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200" i="1" dirty="0" smtClean="0"/>
              <a:t>* Valor obtido no máximo 10</a:t>
            </a:r>
            <a:r>
              <a:rPr lang="pt-BR" sz="1200" i="1" dirty="0"/>
              <a:t>% </a:t>
            </a:r>
            <a:r>
              <a:rPr lang="pt-BR" sz="1200" i="1" dirty="0" smtClean="0"/>
              <a:t>acima do benchmark conhecido </a:t>
            </a:r>
            <a:endParaRPr lang="pt-BR" sz="1200" i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l="12988" t="2960" r="2752" b="31745"/>
          <a:stretch/>
        </p:blipFill>
        <p:spPr>
          <a:xfrm>
            <a:off x="3670502" y="2636912"/>
            <a:ext cx="5448647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MODELOS DE PROGRAMAÇÃO </a:t>
            </a:r>
            <a:br>
              <a:rPr lang="pt-BR" b="1" dirty="0" smtClean="0"/>
            </a:br>
            <a:r>
              <a:rPr lang="pt-BR" b="1" dirty="0" smtClean="0"/>
              <a:t>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pt-BR" dirty="0" smtClean="0"/>
              <a:t>Antes de resolver, é preciso </a:t>
            </a:r>
            <a:r>
              <a:rPr lang="pt-BR" u="sng" dirty="0" smtClean="0"/>
              <a:t>modelar de maneira eficiente</a:t>
            </a:r>
            <a:r>
              <a:rPr lang="pt-BR" dirty="0" smtClean="0"/>
              <a:t>, de acordo com o contexto estudado;</a:t>
            </a:r>
          </a:p>
          <a:p>
            <a:endParaRPr lang="pt-BR" dirty="0"/>
          </a:p>
          <a:p>
            <a:r>
              <a:rPr lang="pt-BR" dirty="0" smtClean="0"/>
              <a:t>Existem alguns </a:t>
            </a:r>
            <a:r>
              <a:rPr lang="pt-BR" dirty="0"/>
              <a:t>modelos de </a:t>
            </a:r>
            <a:r>
              <a:rPr lang="pt-BR" dirty="0" err="1"/>
              <a:t>programaç</a:t>
            </a:r>
            <a:r>
              <a:rPr lang="pt-BR" dirty="0" err="1" smtClean="0"/>
              <a:t>ão</a:t>
            </a:r>
            <a:r>
              <a:rPr lang="pt-BR" dirty="0" smtClean="0"/>
              <a:t>, os quais </a:t>
            </a:r>
            <a:r>
              <a:rPr lang="pt-BR" dirty="0"/>
              <a:t>cabe destacar: </a:t>
            </a:r>
            <a:r>
              <a:rPr lang="pt-BR" dirty="0" err="1"/>
              <a:t>Flow</a:t>
            </a:r>
            <a:r>
              <a:rPr lang="pt-BR" dirty="0"/>
              <a:t>-shop </a:t>
            </a:r>
            <a:r>
              <a:rPr lang="pt-BR" dirty="0" err="1"/>
              <a:t>Scheduling</a:t>
            </a:r>
            <a:r>
              <a:rPr lang="pt-BR" dirty="0"/>
              <a:t> (FS), </a:t>
            </a:r>
            <a:r>
              <a:rPr lang="pt-BR" dirty="0" err="1"/>
              <a:t>Job</a:t>
            </a:r>
            <a:r>
              <a:rPr lang="pt-BR" dirty="0"/>
              <a:t>-shop </a:t>
            </a:r>
            <a:r>
              <a:rPr lang="pt-BR" dirty="0" err="1"/>
              <a:t>Scheduling</a:t>
            </a:r>
            <a:r>
              <a:rPr lang="pt-BR" dirty="0"/>
              <a:t> (JS), Open-shop </a:t>
            </a:r>
            <a:r>
              <a:rPr lang="pt-BR" dirty="0" err="1"/>
              <a:t>Scheduling</a:t>
            </a:r>
            <a:r>
              <a:rPr lang="pt-BR" dirty="0"/>
              <a:t> (OS) e </a:t>
            </a:r>
            <a:r>
              <a:rPr lang="pt-BR" dirty="0" err="1"/>
              <a:t>Flexible</a:t>
            </a:r>
            <a:r>
              <a:rPr lang="pt-BR" dirty="0"/>
              <a:t> </a:t>
            </a:r>
            <a:r>
              <a:rPr lang="pt-BR" dirty="0" err="1"/>
              <a:t>Job</a:t>
            </a:r>
            <a:r>
              <a:rPr lang="pt-BR" dirty="0"/>
              <a:t>-shop </a:t>
            </a:r>
            <a:r>
              <a:rPr lang="pt-BR" dirty="0" err="1"/>
              <a:t>Scheduling</a:t>
            </a:r>
            <a:r>
              <a:rPr lang="pt-BR" dirty="0"/>
              <a:t> (FJSP)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69587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Resultado 8x8: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36912"/>
            <a:ext cx="4608511" cy="345638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454350"/>
            <a:ext cx="5069381" cy="38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2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1324744"/>
          </a:xfrm>
        </p:spPr>
        <p:txBody>
          <a:bodyPr>
            <a:normAutofit fontScale="70000" lnSpcReduction="20000"/>
          </a:bodyPr>
          <a:lstStyle/>
          <a:p>
            <a:r>
              <a:rPr lang="pt-BR" sz="2600" b="1" u="sng" dirty="0" smtClean="0"/>
              <a:t>Resultado 10x10:</a:t>
            </a:r>
          </a:p>
          <a:p>
            <a:endParaRPr lang="pt-BR" sz="2600" b="1" u="sng" dirty="0"/>
          </a:p>
          <a:p>
            <a:pPr lvl="1"/>
            <a:r>
              <a:rPr lang="pt-BR" sz="2300" dirty="0" smtClean="0"/>
              <a:t>Melhor </a:t>
            </a:r>
            <a:r>
              <a:rPr lang="pt-BR" sz="2300" dirty="0" err="1" smtClean="0"/>
              <a:t>makespan</a:t>
            </a:r>
            <a:r>
              <a:rPr lang="pt-BR" sz="2300" dirty="0" smtClean="0"/>
              <a:t>: </a:t>
            </a:r>
            <a:r>
              <a:rPr lang="pt-BR" sz="2300" b="1" dirty="0" smtClean="0"/>
              <a:t>8</a:t>
            </a:r>
          </a:p>
          <a:p>
            <a:pPr lvl="1"/>
            <a:r>
              <a:rPr lang="pt-BR" sz="2300" dirty="0" smtClean="0"/>
              <a:t>Atingiu o benchmark: </a:t>
            </a:r>
            <a:r>
              <a:rPr lang="pt-BR" sz="2300" b="1" dirty="0" smtClean="0"/>
              <a:t>NÃO</a:t>
            </a:r>
          </a:p>
          <a:p>
            <a:pPr lvl="1"/>
            <a:r>
              <a:rPr lang="pt-BR" sz="2300" dirty="0" smtClean="0"/>
              <a:t>Margem de aceite*: </a:t>
            </a:r>
            <a:r>
              <a:rPr lang="pt-BR" sz="2300" b="1" dirty="0" smtClean="0"/>
              <a:t>SIM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045434"/>
              </p:ext>
            </p:extLst>
          </p:nvPr>
        </p:nvGraphicFramePr>
        <p:xfrm>
          <a:off x="971600" y="2996952"/>
          <a:ext cx="2808312" cy="370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2208"/>
                <a:gridCol w="936104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PARÂMETRO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VALOR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Iterações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Tam. da nuvem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50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Fator</a:t>
                      </a:r>
                      <a:r>
                        <a:rPr lang="pt-BR" sz="1400" baseline="0" dirty="0" smtClean="0"/>
                        <a:t> inércia (</a:t>
                      </a:r>
                      <a:r>
                        <a:rPr lang="pt-BR" sz="1400" baseline="0" dirty="0" err="1" smtClean="0"/>
                        <a:t>w</a:t>
                      </a:r>
                      <a:r>
                        <a:rPr lang="pt-BR" sz="1400" baseline="0" dirty="0" smtClean="0"/>
                        <a:t>)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0.4~1.2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C1 = C2</a:t>
                      </a:r>
                      <a:r>
                        <a:rPr lang="pt-BR" sz="1400" baseline="0" dirty="0" smtClean="0"/>
                        <a:t>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Recursos </a:t>
                      </a:r>
                      <a:r>
                        <a:rPr lang="pt-BR" sz="1400" baseline="0" dirty="0" smtClean="0"/>
                        <a:t>descartados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4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o-RO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Temp. </a:t>
                      </a:r>
                      <a:r>
                        <a:rPr lang="ro-RO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Inicial</a:t>
                      </a:r>
                      <a:endParaRPr lang="de-DE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5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Final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Fator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resfr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(SA) Iter. por temp.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20</a:t>
                      </a:r>
                      <a:endParaRPr lang="pt-B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5004048" y="6581001"/>
            <a:ext cx="41563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200" i="1" dirty="0" smtClean="0"/>
              <a:t>* Valor obtido no máximo 10</a:t>
            </a:r>
            <a:r>
              <a:rPr lang="pt-BR" sz="1200" i="1" dirty="0"/>
              <a:t>% </a:t>
            </a:r>
            <a:r>
              <a:rPr lang="pt-BR" sz="1200" i="1" dirty="0" smtClean="0"/>
              <a:t>acima do benchmark conhecido 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6253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Resultado 10x10: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9" y="2924944"/>
            <a:ext cx="4608513" cy="345638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654915"/>
            <a:ext cx="5256583" cy="394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5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1324744"/>
          </a:xfrm>
        </p:spPr>
        <p:txBody>
          <a:bodyPr>
            <a:normAutofit fontScale="70000" lnSpcReduction="20000"/>
          </a:bodyPr>
          <a:lstStyle/>
          <a:p>
            <a:r>
              <a:rPr lang="pt-BR" sz="2600" b="1" u="sng" dirty="0" smtClean="0"/>
              <a:t>Resultado 15x10:</a:t>
            </a:r>
          </a:p>
          <a:p>
            <a:endParaRPr lang="pt-BR" sz="2600" b="1" u="sng" dirty="0"/>
          </a:p>
          <a:p>
            <a:pPr lvl="1"/>
            <a:r>
              <a:rPr lang="pt-BR" sz="2300" dirty="0" smtClean="0"/>
              <a:t>Melhor </a:t>
            </a:r>
            <a:r>
              <a:rPr lang="pt-BR" sz="2300" dirty="0" err="1" smtClean="0"/>
              <a:t>makespan</a:t>
            </a:r>
            <a:r>
              <a:rPr lang="pt-BR" sz="2300" dirty="0" smtClean="0"/>
              <a:t>: </a:t>
            </a:r>
            <a:r>
              <a:rPr lang="pt-BR" sz="2300" b="1" dirty="0" smtClean="0"/>
              <a:t>...</a:t>
            </a:r>
          </a:p>
          <a:p>
            <a:pPr lvl="1"/>
            <a:r>
              <a:rPr lang="pt-BR" sz="2300" dirty="0" smtClean="0"/>
              <a:t>Atingiu o benchmark: </a:t>
            </a:r>
            <a:r>
              <a:rPr lang="pt-BR" sz="2300" b="1" dirty="0" smtClean="0"/>
              <a:t>NÃO</a:t>
            </a:r>
          </a:p>
          <a:p>
            <a:pPr lvl="1"/>
            <a:r>
              <a:rPr lang="pt-BR" sz="2300" dirty="0" smtClean="0"/>
              <a:t>Margem de aceite*: </a:t>
            </a:r>
            <a:r>
              <a:rPr lang="pt-BR" sz="2300" b="1" dirty="0" smtClean="0"/>
              <a:t>SIM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537809"/>
              </p:ext>
            </p:extLst>
          </p:nvPr>
        </p:nvGraphicFramePr>
        <p:xfrm>
          <a:off x="971600" y="2996952"/>
          <a:ext cx="2808312" cy="370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2208"/>
                <a:gridCol w="936104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PARÂMETRO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VALOR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Iterações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Tam. da nuvem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100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Fator</a:t>
                      </a:r>
                      <a:r>
                        <a:rPr lang="pt-BR" sz="1400" baseline="0" dirty="0" smtClean="0"/>
                        <a:t> inércia (</a:t>
                      </a:r>
                      <a:r>
                        <a:rPr lang="pt-BR" sz="1400" baseline="0" dirty="0" err="1" smtClean="0"/>
                        <a:t>w</a:t>
                      </a:r>
                      <a:r>
                        <a:rPr lang="pt-BR" sz="1400" baseline="0" dirty="0" smtClean="0"/>
                        <a:t>)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0.4~1.2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C1 = C2</a:t>
                      </a:r>
                      <a:r>
                        <a:rPr lang="pt-BR" sz="1400" baseline="0" dirty="0" smtClean="0"/>
                        <a:t>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Recursos </a:t>
                      </a:r>
                      <a:r>
                        <a:rPr lang="pt-BR" sz="1400" baseline="0" dirty="0" smtClean="0"/>
                        <a:t>descartados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4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o-RO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Temp. </a:t>
                      </a:r>
                      <a:r>
                        <a:rPr lang="ro-RO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Inicial</a:t>
                      </a:r>
                      <a:endParaRPr lang="de-DE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Final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Fator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resfr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(SA) Iter. por temp.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20</a:t>
                      </a:r>
                      <a:endParaRPr lang="pt-B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5004048" y="6581001"/>
            <a:ext cx="41563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200" i="1" dirty="0" smtClean="0"/>
              <a:t>* Valor obtido no máximo 10</a:t>
            </a:r>
            <a:r>
              <a:rPr lang="pt-BR" sz="1200" i="1" dirty="0"/>
              <a:t>% </a:t>
            </a:r>
            <a:r>
              <a:rPr lang="pt-BR" sz="1200" i="1" dirty="0" smtClean="0"/>
              <a:t>acima do benchmark conhecido 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58462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Resultado 15x10: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10151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Considerações Finais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63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CONSIDERAÇÕES FINAIS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b="1" dirty="0" smtClean="0"/>
              <a:t>Algoritmo PSO proposto:</a:t>
            </a:r>
          </a:p>
          <a:p>
            <a:endParaRPr lang="pt-BR" b="1" dirty="0" smtClean="0"/>
          </a:p>
          <a:p>
            <a:pPr lvl="1"/>
            <a:r>
              <a:rPr lang="pt-BR" dirty="0" smtClean="0"/>
              <a:t>Teve desempenho aceitável no que tange a função objetivo </a:t>
            </a:r>
            <a:r>
              <a:rPr lang="pt-BR" i="1" dirty="0" smtClean="0"/>
              <a:t>(</a:t>
            </a:r>
            <a:r>
              <a:rPr lang="pt-BR" i="1" dirty="0" err="1" smtClean="0"/>
              <a:t>makespan</a:t>
            </a:r>
            <a:r>
              <a:rPr lang="pt-BR" i="1" dirty="0" smtClean="0"/>
              <a:t>) </a:t>
            </a:r>
            <a:r>
              <a:rPr lang="pt-BR" dirty="0" smtClean="0"/>
              <a:t>para as 3 bases consideradas;</a:t>
            </a:r>
          </a:p>
          <a:p>
            <a:pPr lvl="2"/>
            <a:r>
              <a:rPr lang="pt-BR" dirty="0" smtClean="0"/>
              <a:t>Atingiu benchmark na base 8x8;</a:t>
            </a:r>
          </a:p>
          <a:p>
            <a:pPr lvl="2"/>
            <a:r>
              <a:rPr lang="pt-BR" dirty="0" smtClean="0"/>
              <a:t>Ficou dentro da margem de aceite estabelecida para os demais (10x10 e 15x10);</a:t>
            </a:r>
            <a:endParaRPr lang="pt-BR" dirty="0"/>
          </a:p>
          <a:p>
            <a:pPr lvl="1"/>
            <a:r>
              <a:rPr lang="pt-BR" dirty="0" smtClean="0"/>
              <a:t>Computacionalmente custoso;</a:t>
            </a:r>
          </a:p>
          <a:p>
            <a:pPr lvl="2"/>
            <a:r>
              <a:rPr lang="pt-BR" dirty="0"/>
              <a:t>Código não otimizado (paralelismo);</a:t>
            </a:r>
          </a:p>
          <a:p>
            <a:pPr lvl="2"/>
            <a:r>
              <a:rPr lang="pt-BR" dirty="0" smtClean="0"/>
              <a:t>Busca local e</a:t>
            </a:r>
            <a:r>
              <a:rPr lang="pt-BR" b="1" dirty="0" smtClean="0"/>
              <a:t> função de vizinhança</a:t>
            </a:r>
            <a:r>
              <a:rPr lang="pt-BR" dirty="0" smtClean="0"/>
              <a:t> tem um papel fundamental neste quesito;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07325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CONSIDERAÇÕES FINAIS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84983"/>
          </a:xfrm>
        </p:spPr>
        <p:txBody>
          <a:bodyPr>
            <a:normAutofit fontScale="92500" lnSpcReduction="20000"/>
          </a:bodyPr>
          <a:lstStyle/>
          <a:p>
            <a:r>
              <a:rPr lang="pt-BR" b="1" u="sng" dirty="0" smtClean="0"/>
              <a:t>Trabalhos futuros: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Função de </a:t>
            </a:r>
            <a:r>
              <a:rPr lang="pt-BR" b="1" dirty="0" smtClean="0"/>
              <a:t>Vizinhança</a:t>
            </a:r>
            <a:r>
              <a:rPr lang="pt-BR" dirty="0" smtClean="0"/>
              <a:t>;</a:t>
            </a:r>
          </a:p>
          <a:p>
            <a:pPr lvl="2"/>
            <a:r>
              <a:rPr lang="pt-BR" dirty="0" smtClean="0"/>
              <a:t>Swap de </a:t>
            </a:r>
            <a:r>
              <a:rPr lang="pt-BR" b="1" dirty="0" smtClean="0"/>
              <a:t>1-par de operações </a:t>
            </a:r>
            <a:r>
              <a:rPr lang="pt-BR" dirty="0" smtClean="0"/>
              <a:t>por máquina aleatória se mostra computacionalmente pouco eficiente;</a:t>
            </a:r>
          </a:p>
          <a:p>
            <a:pPr lvl="3"/>
            <a:r>
              <a:rPr lang="pt-BR" dirty="0" smtClean="0"/>
              <a:t>Exige em média </a:t>
            </a:r>
            <a:r>
              <a:rPr lang="pt-BR" b="1" dirty="0" smtClean="0"/>
              <a:t>800~1.000 iterações </a:t>
            </a:r>
            <a:r>
              <a:rPr lang="pt-BR" dirty="0" smtClean="0"/>
              <a:t>do SA para uma resultado aceitável (melhoria da solução original);</a:t>
            </a:r>
          </a:p>
          <a:p>
            <a:pPr lvl="2"/>
            <a:r>
              <a:rPr lang="pt-BR" dirty="0" smtClean="0"/>
              <a:t>Alternativa:</a:t>
            </a:r>
          </a:p>
          <a:p>
            <a:pPr lvl="3"/>
            <a:r>
              <a:rPr lang="pt-BR" dirty="0" smtClean="0"/>
              <a:t>Vizinhança baseada em </a:t>
            </a:r>
            <a:r>
              <a:rPr lang="pt-BR" b="1" dirty="0" smtClean="0"/>
              <a:t>caminho crítico </a:t>
            </a:r>
            <a:r>
              <a:rPr lang="pt-BR" dirty="0" smtClean="0"/>
              <a:t>(</a:t>
            </a:r>
            <a:r>
              <a:rPr lang="pt-BR" dirty="0" err="1" smtClean="0"/>
              <a:t>Mastrolilli</a:t>
            </a:r>
            <a:r>
              <a:rPr lang="pt-BR" dirty="0" smtClean="0"/>
              <a:t> </a:t>
            </a:r>
            <a:r>
              <a:rPr lang="pt-BR" dirty="0"/>
              <a:t>e </a:t>
            </a:r>
            <a:r>
              <a:rPr lang="pt-BR" dirty="0" err="1" smtClean="0"/>
              <a:t>Gambardella</a:t>
            </a:r>
            <a:r>
              <a:rPr lang="pt-BR" dirty="0" smtClean="0"/>
              <a:t>, 2000</a:t>
            </a:r>
            <a:r>
              <a:rPr lang="pt-BR" dirty="0"/>
              <a:t>)</a:t>
            </a:r>
            <a:r>
              <a:rPr lang="pt-BR" dirty="0" smtClean="0"/>
              <a:t>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521" y="4714194"/>
            <a:ext cx="4489382" cy="214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6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CONSIDERAÇÕES FINAIS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60847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/>
              <a:t>Trabalhos futuros:</a:t>
            </a:r>
          </a:p>
          <a:p>
            <a:endParaRPr lang="pt-BR" dirty="0" smtClean="0"/>
          </a:p>
          <a:p>
            <a:pPr lvl="1"/>
            <a:r>
              <a:rPr lang="pt-BR" dirty="0" smtClean="0"/>
              <a:t>Fator de Inércia Adaptativo Individual (AIW-PSO);</a:t>
            </a:r>
          </a:p>
          <a:p>
            <a:pPr lvl="2"/>
            <a:r>
              <a:rPr lang="pt-BR" dirty="0" smtClean="0"/>
              <a:t>Peso </a:t>
            </a:r>
            <a:r>
              <a:rPr lang="pt-BR" dirty="0"/>
              <a:t>de Inércia </a:t>
            </a:r>
            <a:r>
              <a:rPr lang="pt-BR" dirty="0" smtClean="0"/>
              <a:t>Baseado nos </a:t>
            </a:r>
            <a:r>
              <a:rPr lang="pt-BR" b="1" dirty="0" smtClean="0"/>
              <a:t>Melhores</a:t>
            </a:r>
            <a:r>
              <a:rPr lang="pt-BR" dirty="0"/>
              <a:t>, </a:t>
            </a:r>
            <a:r>
              <a:rPr lang="pt-BR" b="1" dirty="0"/>
              <a:t>Piores</a:t>
            </a:r>
            <a:r>
              <a:rPr lang="pt-BR" dirty="0"/>
              <a:t> e </a:t>
            </a:r>
            <a:r>
              <a:rPr lang="pt-BR" b="1" dirty="0" smtClean="0"/>
              <a:t>Aptidão Individual </a:t>
            </a:r>
            <a:r>
              <a:rPr lang="pt-BR" dirty="0" smtClean="0"/>
              <a:t>da Nuvem de Partículas.</a:t>
            </a:r>
          </a:p>
          <a:p>
            <a:pPr lvl="2"/>
            <a:r>
              <a:rPr lang="pt-BR" dirty="0" smtClean="0"/>
              <a:t>Otimiza a </a:t>
            </a:r>
            <a:r>
              <a:rPr lang="pt-BR" b="1" dirty="0" smtClean="0"/>
              <a:t>convergência</a:t>
            </a:r>
            <a:r>
              <a:rPr lang="pt-BR" dirty="0" smtClean="0"/>
              <a:t> do PSO;</a:t>
            </a:r>
          </a:p>
          <a:p>
            <a:pPr lvl="2"/>
            <a:r>
              <a:rPr lang="pt-BR" dirty="0"/>
              <a:t>Proposto para </a:t>
            </a:r>
            <a:r>
              <a:rPr lang="pt-BR" b="1" dirty="0"/>
              <a:t>problemas contínuos</a:t>
            </a:r>
            <a:r>
              <a:rPr lang="pt-BR" dirty="0"/>
              <a:t> (SPAVIERI et. al, 2015);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05" y="3933056"/>
            <a:ext cx="4186249" cy="282436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861047"/>
            <a:ext cx="3897292" cy="289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1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Fator de Inércia Adaptativo Individual (</a:t>
            </a:r>
            <a:r>
              <a:rPr lang="pt-BR" b="1" dirty="0" smtClean="0"/>
              <a:t>AIW-PSO);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996952"/>
            <a:ext cx="4608512" cy="345638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996952"/>
            <a:ext cx="4608512" cy="3456384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3613404" y="1746237"/>
            <a:ext cx="191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 smtClean="0"/>
              <a:t>CENÁRIO FJSP-8x8</a:t>
            </a:r>
            <a:endParaRPr lang="pt-BR" b="1" i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" y="2674065"/>
            <a:ext cx="2112640" cy="53581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506666" y="2352553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 smtClean="0"/>
              <a:t>XIA; WU (2005)</a:t>
            </a:r>
            <a:endParaRPr lang="pt-BR" u="sng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45" y="2718527"/>
            <a:ext cx="2205428" cy="44688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5764703" y="2371595"/>
            <a:ext cx="229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 smtClean="0"/>
              <a:t>SPAVIERI et. al (2015)*</a:t>
            </a:r>
            <a:endParaRPr lang="pt-BR" u="sng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424179" y="6570861"/>
            <a:ext cx="2684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 smtClean="0"/>
              <a:t>* Adaptado ao contexto </a:t>
            </a:r>
            <a:r>
              <a:rPr lang="pt-BR" sz="1200" i="1" smtClean="0"/>
              <a:t>discreto do FJSP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16065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MODELOS DE PROGRAMAÇÃO </a:t>
            </a:r>
            <a:br>
              <a:rPr lang="pt-BR" b="1" dirty="0" smtClean="0"/>
            </a:br>
            <a:r>
              <a:rPr lang="pt-BR" b="1" dirty="0" smtClean="0"/>
              <a:t>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r>
              <a:rPr lang="pt-BR" b="1" dirty="0" err="1" smtClean="0"/>
              <a:t>Flow</a:t>
            </a:r>
            <a:r>
              <a:rPr lang="pt-BR" b="1" dirty="0" smtClean="0"/>
              <a:t>-shop </a:t>
            </a:r>
            <a:r>
              <a:rPr lang="pt-BR" b="1" dirty="0" err="1"/>
              <a:t>Scheduling</a:t>
            </a:r>
            <a:r>
              <a:rPr lang="pt-BR" b="1" dirty="0"/>
              <a:t> (FS</a:t>
            </a:r>
            <a:r>
              <a:rPr lang="pt-BR" b="1" dirty="0" smtClean="0"/>
              <a:t>): </a:t>
            </a:r>
            <a:r>
              <a:rPr lang="pt-BR" dirty="0" err="1"/>
              <a:t>cenário</a:t>
            </a:r>
            <a:r>
              <a:rPr lang="pt-BR" dirty="0"/>
              <a:t> em que existem 𝑚 recursos e 𝑛 </a:t>
            </a:r>
            <a:r>
              <a:rPr lang="pt-BR" i="1" dirty="0" err="1"/>
              <a:t>jobs</a:t>
            </a:r>
            <a:r>
              <a:rPr lang="pt-BR" dirty="0"/>
              <a:t>, sendo que cada </a:t>
            </a:r>
            <a:r>
              <a:rPr lang="pt-BR" i="1" dirty="0" err="1"/>
              <a:t>job</a:t>
            </a:r>
            <a:r>
              <a:rPr lang="pt-BR" i="1" dirty="0"/>
              <a:t> </a:t>
            </a:r>
            <a:r>
              <a:rPr lang="pt-BR" dirty="0"/>
              <a:t>apresenta um conjunto de </a:t>
            </a:r>
            <a:r>
              <a:rPr lang="pt-BR" dirty="0" err="1"/>
              <a:t>operações</a:t>
            </a:r>
            <a:r>
              <a:rPr lang="pt-BR" dirty="0"/>
              <a:t> (</a:t>
            </a:r>
            <a:r>
              <a:rPr lang="pt-BR" dirty="0" err="1"/>
              <a:t>estágios</a:t>
            </a:r>
            <a:r>
              <a:rPr lang="pt-BR" dirty="0"/>
              <a:t> de processamento) </a:t>
            </a:r>
            <a:r>
              <a:rPr lang="pt-BR" dirty="0" err="1"/>
              <a:t>pre</a:t>
            </a:r>
            <a:r>
              <a:rPr lang="pt-BR" dirty="0"/>
              <a:t>́-ordenadas e as </a:t>
            </a:r>
            <a:r>
              <a:rPr lang="pt-BR" dirty="0" err="1"/>
              <a:t>sequências</a:t>
            </a:r>
            <a:r>
              <a:rPr lang="pt-BR" dirty="0"/>
              <a:t> de </a:t>
            </a:r>
            <a:r>
              <a:rPr lang="pt-BR" dirty="0" err="1"/>
              <a:t>execução</a:t>
            </a:r>
            <a:r>
              <a:rPr lang="pt-BR" dirty="0"/>
              <a:t> nos recursos </a:t>
            </a:r>
            <a:r>
              <a:rPr lang="pt-BR" dirty="0" err="1" smtClean="0"/>
              <a:t>disponíveis</a:t>
            </a:r>
            <a:r>
              <a:rPr lang="pt-BR" dirty="0" smtClean="0"/>
              <a:t> </a:t>
            </a:r>
            <a:r>
              <a:rPr lang="pt-BR" dirty="0" err="1"/>
              <a:t>são</a:t>
            </a:r>
            <a:r>
              <a:rPr lang="pt-BR" dirty="0"/>
              <a:t> as mesmas para todos os </a:t>
            </a:r>
            <a:r>
              <a:rPr lang="pt-BR" i="1" dirty="0" err="1"/>
              <a:t>jobs</a:t>
            </a:r>
            <a:r>
              <a:rPr lang="pt-BR" i="1" dirty="0"/>
              <a:t> </a:t>
            </a:r>
            <a:r>
              <a:rPr lang="pt-BR" dirty="0"/>
              <a:t>envolvidos; </a:t>
            </a:r>
          </a:p>
          <a:p>
            <a:endParaRPr lang="pt-BR" dirty="0" smtClean="0"/>
          </a:p>
          <a:p>
            <a:r>
              <a:rPr lang="pt-BR" b="1" dirty="0" err="1" smtClean="0"/>
              <a:t>Job</a:t>
            </a:r>
            <a:r>
              <a:rPr lang="pt-BR" b="1" dirty="0" smtClean="0"/>
              <a:t>-shop </a:t>
            </a:r>
            <a:r>
              <a:rPr lang="pt-BR" b="1" dirty="0" err="1"/>
              <a:t>Scheduling</a:t>
            </a:r>
            <a:r>
              <a:rPr lang="pt-BR" b="1" dirty="0"/>
              <a:t> (JS</a:t>
            </a:r>
            <a:r>
              <a:rPr lang="pt-BR" b="1" dirty="0" smtClean="0"/>
              <a:t>):</a:t>
            </a:r>
            <a:r>
              <a:rPr lang="pt-BR" dirty="0" smtClean="0"/>
              <a:t> </a:t>
            </a:r>
            <a:r>
              <a:rPr lang="pt-BR" dirty="0">
                <a:solidFill>
                  <a:srgbClr val="FF0000"/>
                </a:solidFill>
              </a:rPr>
              <a:t>tal forma de </a:t>
            </a:r>
            <a:r>
              <a:rPr lang="pt-BR" dirty="0" err="1">
                <a:solidFill>
                  <a:srgbClr val="FF0000"/>
                </a:solidFill>
              </a:rPr>
              <a:t>produção</a:t>
            </a:r>
            <a:r>
              <a:rPr lang="pt-BR" dirty="0">
                <a:solidFill>
                  <a:srgbClr val="FF0000"/>
                </a:solidFill>
              </a:rPr>
              <a:t> difere do anterior pelo fato de que, nesse caso, cada </a:t>
            </a:r>
            <a:r>
              <a:rPr lang="pt-BR" i="1" dirty="0" err="1">
                <a:solidFill>
                  <a:srgbClr val="FF0000"/>
                </a:solidFill>
              </a:rPr>
              <a:t>job</a:t>
            </a:r>
            <a:r>
              <a:rPr lang="pt-BR" i="1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rgbClr val="FF0000"/>
                </a:solidFill>
              </a:rPr>
              <a:t>apresenta uma </a:t>
            </a:r>
            <a:r>
              <a:rPr lang="pt-BR" dirty="0" err="1">
                <a:solidFill>
                  <a:srgbClr val="FF0000"/>
                </a:solidFill>
              </a:rPr>
              <a:t>sequência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própria</a:t>
            </a:r>
            <a:r>
              <a:rPr lang="pt-BR" dirty="0">
                <a:solidFill>
                  <a:srgbClr val="FF0000"/>
                </a:solidFill>
              </a:rPr>
              <a:t> de </a:t>
            </a:r>
            <a:r>
              <a:rPr lang="pt-BR" dirty="0" err="1">
                <a:solidFill>
                  <a:srgbClr val="FF0000"/>
                </a:solidFill>
              </a:rPr>
              <a:t>execução</a:t>
            </a:r>
            <a:r>
              <a:rPr lang="pt-BR" dirty="0">
                <a:solidFill>
                  <a:srgbClr val="FF0000"/>
                </a:solidFill>
              </a:rPr>
              <a:t> de suas </a:t>
            </a:r>
            <a:r>
              <a:rPr lang="pt-BR" dirty="0" err="1">
                <a:solidFill>
                  <a:srgbClr val="FF0000"/>
                </a:solidFill>
              </a:rPr>
              <a:t>operações</a:t>
            </a:r>
            <a:r>
              <a:rPr lang="pt-BR" dirty="0">
                <a:solidFill>
                  <a:srgbClr val="FF0000"/>
                </a:solidFill>
              </a:rPr>
              <a:t> nos recursos produtivos </a:t>
            </a:r>
            <a:r>
              <a:rPr lang="pt-BR" dirty="0" err="1">
                <a:solidFill>
                  <a:srgbClr val="FF0000"/>
                </a:solidFill>
              </a:rPr>
              <a:t>disponíveis</a:t>
            </a:r>
            <a:r>
              <a:rPr lang="pt-BR" dirty="0">
                <a:solidFill>
                  <a:srgbClr val="FF0000"/>
                </a:solidFill>
              </a:rPr>
              <a:t>, podendo o recurso ser ou </a:t>
            </a:r>
            <a:r>
              <a:rPr lang="pt-BR" dirty="0" err="1">
                <a:solidFill>
                  <a:srgbClr val="FF0000"/>
                </a:solidFill>
              </a:rPr>
              <a:t>não</a:t>
            </a:r>
            <a:r>
              <a:rPr lang="pt-BR" dirty="0">
                <a:solidFill>
                  <a:srgbClr val="FF0000"/>
                </a:solidFill>
              </a:rPr>
              <a:t> compartilhado por outro </a:t>
            </a:r>
            <a:r>
              <a:rPr lang="pt-BR" i="1" dirty="0" err="1">
                <a:solidFill>
                  <a:srgbClr val="FF0000"/>
                </a:solidFill>
              </a:rPr>
              <a:t>job</a:t>
            </a:r>
            <a:r>
              <a:rPr lang="pt-BR" i="1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rgbClr val="FF0000"/>
                </a:solidFill>
              </a:rPr>
              <a:t>do sistema considerado; </a:t>
            </a: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> </a:t>
            </a:r>
          </a:p>
          <a:p>
            <a:r>
              <a:rPr lang="pt-BR" b="1" dirty="0" smtClean="0"/>
              <a:t>Open-shop </a:t>
            </a:r>
            <a:r>
              <a:rPr lang="pt-BR" b="1" dirty="0" err="1"/>
              <a:t>Scheduling</a:t>
            </a:r>
            <a:r>
              <a:rPr lang="pt-BR" b="1" dirty="0"/>
              <a:t> (OS</a:t>
            </a:r>
            <a:r>
              <a:rPr lang="pt-BR" b="1" dirty="0" smtClean="0"/>
              <a:t>): </a:t>
            </a:r>
            <a:r>
              <a:rPr lang="pt-BR" dirty="0"/>
              <a:t>este tipo de </a:t>
            </a:r>
            <a:r>
              <a:rPr lang="pt-BR" dirty="0" err="1"/>
              <a:t>produção</a:t>
            </a:r>
            <a:r>
              <a:rPr lang="pt-BR" dirty="0"/>
              <a:t> pode ser interpretado como um caso particular do JS, onde os </a:t>
            </a:r>
            <a:r>
              <a:rPr lang="pt-BR" i="1" dirty="0" err="1"/>
              <a:t>jobs</a:t>
            </a:r>
            <a:r>
              <a:rPr lang="pt-BR" i="1" dirty="0"/>
              <a:t> </a:t>
            </a:r>
            <a:r>
              <a:rPr lang="pt-BR" dirty="0"/>
              <a:t>verificados </a:t>
            </a:r>
            <a:r>
              <a:rPr lang="pt-BR" dirty="0" err="1"/>
              <a:t>não</a:t>
            </a:r>
            <a:r>
              <a:rPr lang="pt-BR" dirty="0"/>
              <a:t> apresentam </a:t>
            </a:r>
            <a:r>
              <a:rPr lang="pt-BR" dirty="0" err="1"/>
              <a:t>restrições</a:t>
            </a:r>
            <a:r>
              <a:rPr lang="pt-BR" dirty="0"/>
              <a:t> internas de ordenamento de </a:t>
            </a:r>
            <a:r>
              <a:rPr lang="pt-BR" dirty="0" err="1"/>
              <a:t>operações</a:t>
            </a:r>
            <a:r>
              <a:rPr lang="pt-BR" dirty="0"/>
              <a:t>, ou seja, suas </a:t>
            </a:r>
            <a:r>
              <a:rPr lang="pt-BR" dirty="0" err="1"/>
              <a:t>operaç</a:t>
            </a:r>
            <a:r>
              <a:rPr lang="pt-BR" dirty="0" err="1" smtClean="0"/>
              <a:t>ões</a:t>
            </a:r>
            <a:r>
              <a:rPr lang="pt-BR" dirty="0" smtClean="0"/>
              <a:t> </a:t>
            </a:r>
            <a:r>
              <a:rPr lang="pt-BR" dirty="0" err="1" smtClean="0"/>
              <a:t>não</a:t>
            </a:r>
            <a:r>
              <a:rPr lang="pt-BR" dirty="0" smtClean="0"/>
              <a:t> </a:t>
            </a:r>
            <a:r>
              <a:rPr lang="pt-BR" dirty="0"/>
              <a:t>possuem </a:t>
            </a:r>
            <a:r>
              <a:rPr lang="pt-BR" dirty="0" err="1"/>
              <a:t>relações</a:t>
            </a:r>
            <a:r>
              <a:rPr lang="pt-BR" dirty="0"/>
              <a:t> de </a:t>
            </a:r>
            <a:r>
              <a:rPr lang="pt-BR" dirty="0" err="1"/>
              <a:t>precedência</a:t>
            </a:r>
            <a:r>
              <a:rPr lang="pt-BR" dirty="0"/>
              <a:t> </a:t>
            </a:r>
            <a:r>
              <a:rPr lang="pt-BR" dirty="0" err="1"/>
              <a:t>pre</a:t>
            </a:r>
            <a:r>
              <a:rPr lang="pt-BR" dirty="0"/>
              <a:t>́-estabelecidas.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66586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Fator de Inércia Adaptativo Individual (</a:t>
            </a:r>
            <a:r>
              <a:rPr lang="pt-BR" b="1" dirty="0" smtClean="0"/>
              <a:t>AIW-PSO);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496385" y="1740525"/>
            <a:ext cx="215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i="1" smtClean="0"/>
              <a:t>CENÁRIO FJSP-10x10</a:t>
            </a:r>
            <a:endParaRPr lang="pt-BR" b="1" i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" y="2674065"/>
            <a:ext cx="2112640" cy="53581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506666" y="2352553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 smtClean="0"/>
              <a:t>XIA; WU (2005)</a:t>
            </a:r>
            <a:endParaRPr lang="pt-BR" u="sng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45" y="2718527"/>
            <a:ext cx="2205428" cy="44688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5764703" y="2371595"/>
            <a:ext cx="229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 smtClean="0"/>
              <a:t>SPAVIERI et. al (2015)*</a:t>
            </a:r>
            <a:endParaRPr lang="pt-BR" u="sng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424179" y="6570861"/>
            <a:ext cx="2684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 smtClean="0"/>
              <a:t>* Adaptado ao contexto </a:t>
            </a:r>
            <a:r>
              <a:rPr lang="pt-BR" sz="1200" i="1" smtClean="0"/>
              <a:t>discreto do FJSP</a:t>
            </a:r>
            <a:endParaRPr lang="pt-BR" sz="1200" i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165416"/>
            <a:ext cx="4499992" cy="337499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" y="3162605"/>
            <a:ext cx="4435479" cy="332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6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CONSIDERAÇÕES FINAIS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pt-BR" b="1" u="sng" dirty="0"/>
              <a:t>Trabalhos futuros:</a:t>
            </a:r>
          </a:p>
          <a:p>
            <a:pPr lvl="1"/>
            <a:endParaRPr lang="pt-BR" b="1" dirty="0" smtClean="0"/>
          </a:p>
          <a:p>
            <a:pPr lvl="1"/>
            <a:r>
              <a:rPr lang="pt-BR" b="1" dirty="0" smtClean="0"/>
              <a:t>Otimização</a:t>
            </a:r>
            <a:r>
              <a:rPr lang="pt-BR" dirty="0" smtClean="0"/>
              <a:t> do algoritmo;</a:t>
            </a:r>
          </a:p>
          <a:p>
            <a:pPr lvl="2"/>
            <a:r>
              <a:rPr lang="pt-BR" dirty="0" smtClean="0"/>
              <a:t>Controle </a:t>
            </a:r>
            <a:r>
              <a:rPr lang="pt-BR" dirty="0" err="1" smtClean="0"/>
              <a:t>antiestagnação</a:t>
            </a:r>
            <a:r>
              <a:rPr lang="pt-BR" smtClean="0"/>
              <a:t>;</a:t>
            </a:r>
            <a:endParaRPr lang="pt-BR" dirty="0" smtClean="0"/>
          </a:p>
          <a:p>
            <a:pPr lvl="2"/>
            <a:r>
              <a:rPr lang="pt-BR" dirty="0"/>
              <a:t>Validação de operações </a:t>
            </a:r>
            <a:r>
              <a:rPr lang="pt-BR" dirty="0" smtClean="0"/>
              <a:t>iterativas</a:t>
            </a:r>
            <a:r>
              <a:rPr lang="pt-BR" dirty="0"/>
              <a:t>;</a:t>
            </a:r>
            <a:endParaRPr lang="pt-BR" dirty="0" smtClean="0"/>
          </a:p>
          <a:p>
            <a:pPr lvl="2"/>
            <a:r>
              <a:rPr lang="pt-BR" dirty="0" smtClean="0"/>
              <a:t>Paralelismo;</a:t>
            </a:r>
          </a:p>
          <a:p>
            <a:pPr lvl="2"/>
            <a:r>
              <a:rPr lang="pt-BR" dirty="0" smtClean="0"/>
              <a:t>Ajuste de parâmetros de acordo com a sensibilidade dos testes;</a:t>
            </a:r>
          </a:p>
          <a:p>
            <a:pPr lvl="2"/>
            <a:r>
              <a:rPr lang="pt-BR" dirty="0" smtClean="0"/>
              <a:t>Etc.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703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708920"/>
            <a:ext cx="8229600" cy="1143000"/>
          </a:xfrm>
        </p:spPr>
        <p:txBody>
          <a:bodyPr/>
          <a:lstStyle/>
          <a:p>
            <a:r>
              <a:rPr lang="pt-BR" dirty="0" smtClean="0"/>
              <a:t>Obrigado.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5767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Definição do FJSP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8696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85000" lnSpcReduction="20000"/>
          </a:bodyPr>
          <a:lstStyle/>
          <a:p>
            <a:r>
              <a:rPr lang="pt-BR" dirty="0" err="1" smtClean="0"/>
              <a:t>Generalizac</a:t>
            </a:r>
            <a:r>
              <a:rPr lang="pt-BR" dirty="0" err="1"/>
              <a:t>̧ão</a:t>
            </a:r>
            <a:r>
              <a:rPr lang="pt-BR" dirty="0"/>
              <a:t> que respeita as premissas do modelo base (JS), </a:t>
            </a:r>
            <a:r>
              <a:rPr lang="pt-BR" dirty="0" err="1"/>
              <a:t>porém</a:t>
            </a:r>
            <a:r>
              <a:rPr lang="pt-BR" dirty="0"/>
              <a:t> possui complexidades </a:t>
            </a:r>
            <a:r>
              <a:rPr lang="pt-BR" dirty="0" smtClean="0"/>
              <a:t>complementares;</a:t>
            </a:r>
          </a:p>
          <a:p>
            <a:endParaRPr lang="pt-BR" dirty="0"/>
          </a:p>
          <a:p>
            <a:r>
              <a:rPr lang="pt-BR" dirty="0" smtClean="0">
                <a:solidFill>
                  <a:srgbClr val="FF0000"/>
                </a:solidFill>
              </a:rPr>
              <a:t>Essas complexidades surgem da </a:t>
            </a:r>
            <a:r>
              <a:rPr lang="pt-BR" dirty="0" err="1">
                <a:solidFill>
                  <a:srgbClr val="FF0000"/>
                </a:solidFill>
              </a:rPr>
              <a:t>imposição</a:t>
            </a:r>
            <a:r>
              <a:rPr lang="pt-BR" dirty="0">
                <a:solidFill>
                  <a:srgbClr val="FF0000"/>
                </a:solidFill>
              </a:rPr>
              <a:t> de se processar 𝑛 </a:t>
            </a:r>
            <a:r>
              <a:rPr lang="pt-BR" i="1" dirty="0" err="1">
                <a:solidFill>
                  <a:srgbClr val="FF0000"/>
                </a:solidFill>
              </a:rPr>
              <a:t>jobs</a:t>
            </a:r>
            <a:r>
              <a:rPr lang="pt-BR" i="1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rgbClr val="FF0000"/>
                </a:solidFill>
              </a:rPr>
              <a:t>utilizando 𝑚 recursos produtivos, sendo que cada recurso está contido em um conjunto de recursos 𝑀 que processa este determinado </a:t>
            </a:r>
            <a:r>
              <a:rPr lang="pt-BR" i="1" dirty="0" err="1">
                <a:solidFill>
                  <a:srgbClr val="FF0000"/>
                </a:solidFill>
              </a:rPr>
              <a:t>job</a:t>
            </a:r>
            <a:r>
              <a:rPr lang="pt-BR" dirty="0">
                <a:solidFill>
                  <a:srgbClr val="FF0000"/>
                </a:solidFill>
              </a:rPr>
              <a:t>. Conforme um </a:t>
            </a:r>
            <a:r>
              <a:rPr lang="pt-BR" i="1" dirty="0" err="1">
                <a:solidFill>
                  <a:srgbClr val="FF0000"/>
                </a:solidFill>
              </a:rPr>
              <a:t>job</a:t>
            </a:r>
            <a:r>
              <a:rPr lang="pt-BR" i="1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rgbClr val="FF0000"/>
                </a:solidFill>
              </a:rPr>
              <a:t>é designado à </a:t>
            </a:r>
            <a:r>
              <a:rPr lang="pt-BR" dirty="0" err="1">
                <a:solidFill>
                  <a:srgbClr val="FF0000"/>
                </a:solidFill>
              </a:rPr>
              <a:t>produção</a:t>
            </a:r>
            <a:r>
              <a:rPr lang="pt-BR" dirty="0">
                <a:solidFill>
                  <a:srgbClr val="FF0000"/>
                </a:solidFill>
              </a:rPr>
              <a:t>, este pode optar por um recurso produtivo dentre todos os </a:t>
            </a:r>
            <a:r>
              <a:rPr lang="pt-BR" dirty="0" err="1">
                <a:solidFill>
                  <a:srgbClr val="FF0000"/>
                </a:solidFill>
              </a:rPr>
              <a:t>disponíveis</a:t>
            </a:r>
            <a:r>
              <a:rPr lang="pt-BR" dirty="0">
                <a:solidFill>
                  <a:srgbClr val="FF0000"/>
                </a:solidFill>
              </a:rPr>
              <a:t> em seu conjunto de </a:t>
            </a:r>
            <a:r>
              <a:rPr lang="pt-BR" dirty="0" err="1">
                <a:solidFill>
                  <a:srgbClr val="FF0000"/>
                </a:solidFill>
              </a:rPr>
              <a:t>opções</a:t>
            </a:r>
            <a:r>
              <a:rPr lang="pt-BR" dirty="0">
                <a:solidFill>
                  <a:srgbClr val="FF0000"/>
                </a:solidFill>
              </a:rPr>
              <a:t>, respeitando as </a:t>
            </a:r>
            <a:r>
              <a:rPr lang="pt-BR" dirty="0" err="1">
                <a:solidFill>
                  <a:srgbClr val="FF0000"/>
                </a:solidFill>
              </a:rPr>
              <a:t>condições</a:t>
            </a:r>
            <a:r>
              <a:rPr lang="pt-BR" dirty="0">
                <a:solidFill>
                  <a:srgbClr val="FF0000"/>
                </a:solidFill>
              </a:rPr>
              <a:t> atuais do recurso, posto que este </a:t>
            </a:r>
            <a:r>
              <a:rPr lang="pt-BR" dirty="0" err="1">
                <a:solidFill>
                  <a:srgbClr val="FF0000"/>
                </a:solidFill>
              </a:rPr>
              <a:t>cenário</a:t>
            </a:r>
            <a:r>
              <a:rPr lang="pt-BR" dirty="0">
                <a:solidFill>
                  <a:srgbClr val="FF0000"/>
                </a:solidFill>
              </a:rPr>
              <a:t> aumenta significativamente o </a:t>
            </a:r>
            <a:r>
              <a:rPr lang="pt-BR" dirty="0" err="1">
                <a:solidFill>
                  <a:srgbClr val="FF0000"/>
                </a:solidFill>
              </a:rPr>
              <a:t>número</a:t>
            </a:r>
            <a:r>
              <a:rPr lang="pt-BR" dirty="0">
                <a:solidFill>
                  <a:srgbClr val="FF0000"/>
                </a:solidFill>
              </a:rPr>
              <a:t> de </a:t>
            </a:r>
            <a:r>
              <a:rPr lang="pt-BR" dirty="0" err="1">
                <a:solidFill>
                  <a:srgbClr val="FF0000"/>
                </a:solidFill>
              </a:rPr>
              <a:t>soluções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factíveis</a:t>
            </a:r>
            <a:r>
              <a:rPr lang="pt-BR" dirty="0">
                <a:solidFill>
                  <a:srgbClr val="FF0000"/>
                </a:solidFill>
              </a:rPr>
              <a:t>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73374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4210</TotalTime>
  <Words>4512</Words>
  <Application>Microsoft Macintosh PowerPoint</Application>
  <PresentationFormat>Apresentação na tela (4:3)</PresentationFormat>
  <Paragraphs>1191</Paragraphs>
  <Slides>72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72</vt:i4>
      </vt:variant>
    </vt:vector>
  </HeadingPairs>
  <TitlesOfParts>
    <vt:vector size="76" baseType="lpstr">
      <vt:lpstr>Arial</vt:lpstr>
      <vt:lpstr>Calibri</vt:lpstr>
      <vt:lpstr>Cambria Math</vt:lpstr>
      <vt:lpstr>Tema do Office</vt:lpstr>
      <vt:lpstr>ALGORITMO DE ENXAME DE PARTÍCULAS PARA RESOLUÇÃO DO PROBLEMA DA PROGRAMAÇÃO DA PRODUÇÃO JOB-SHOP FLEXÍVEL</vt:lpstr>
      <vt:lpstr>TÓPICOS</vt:lpstr>
      <vt:lpstr>PROGRAMAÇÃO DA PRODUÇÃO</vt:lpstr>
      <vt:lpstr>PROGRAMAÇÃO DA PRODUÇÃO</vt:lpstr>
      <vt:lpstr>PROGRAMAÇÃO DA PRODUÇÃO</vt:lpstr>
      <vt:lpstr>MODELOS DE PROGRAMAÇÃO  DA PRODUÇÃO</vt:lpstr>
      <vt:lpstr>MODELOS DE PROGRAMAÇÃO  DA PRODUÇÃO</vt:lpstr>
      <vt:lpstr>TÓPICOS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TÓPICOS</vt:lpstr>
      <vt:lpstr>OBJETIVOS DA PESQUISA</vt:lpstr>
      <vt:lpstr>TÓPICOS</vt:lpstr>
      <vt:lpstr>ENXAME DE PARTÍCULAS</vt:lpstr>
      <vt:lpstr>ENXAME DE PARTÍCULAS</vt:lpstr>
      <vt:lpstr>ENXAME DE PARTÍCULAS</vt:lpstr>
      <vt:lpstr>SIMULATED ANNEALING (SA)</vt:lpstr>
      <vt:lpstr>TÓPICOS</vt:lpstr>
      <vt:lpstr>TRABALHOS RELACIONADOS</vt:lpstr>
      <vt:lpstr>TRABALHOS RELACIONADOS</vt:lpstr>
      <vt:lpstr>RESULTADOS</vt:lpstr>
      <vt:lpstr>TÓPICOS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TÓPICOS</vt:lpstr>
      <vt:lpstr>CONSIDERAÇÕES FINAIS</vt:lpstr>
      <vt:lpstr>CONSIDERAÇÕES FINAIS</vt:lpstr>
      <vt:lpstr>CONSIDERAÇÕES FINAIS</vt:lpstr>
      <vt:lpstr>Fator de Inércia Adaptativo Individual (AIW-PSO);</vt:lpstr>
      <vt:lpstr>Fator de Inércia Adaptativo Individual (AIW-PSO);</vt:lpstr>
      <vt:lpstr>CONSIDERAÇÕES FINAIS</vt:lpstr>
      <vt:lpstr>Obrigado.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Cavalca</dc:creator>
  <cp:lastModifiedBy>DIEGO LUIZ CAVALCA</cp:lastModifiedBy>
  <cp:revision>349</cp:revision>
  <dcterms:created xsi:type="dcterms:W3CDTF">2016-11-22T17:28:03Z</dcterms:created>
  <dcterms:modified xsi:type="dcterms:W3CDTF">2016-11-28T22:45:07Z</dcterms:modified>
</cp:coreProperties>
</file>